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 snapToGrid="0" snapToObjects="1">
      <p:cViewPr>
        <p:scale>
          <a:sx n="108" d="100"/>
          <a:sy n="108" d="100"/>
        </p:scale>
        <p:origin x="20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eeraction.e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PEER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bg-BG" dirty="0" smtClean="0"/>
              <a:t>Участие преживяване и овластяване на ромски младежи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Финансиран от европейската комисия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15" y="4838701"/>
            <a:ext cx="14859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30" y="5117478"/>
            <a:ext cx="16129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180" y="4775201"/>
            <a:ext cx="1041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65150"/>
            <a:ext cx="75819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6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609600"/>
            <a:ext cx="650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680065"/>
            <a:ext cx="10334465" cy="55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67" y="1134533"/>
            <a:ext cx="84158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en-GB" sz="2800" dirty="0" err="1" smtClean="0"/>
              <a:t>Независимо</a:t>
            </a:r>
            <a:r>
              <a:rPr lang="en-GB" sz="2800" dirty="0" smtClean="0"/>
              <a:t> </a:t>
            </a:r>
            <a:r>
              <a:rPr lang="en-GB" sz="2800" dirty="0" err="1"/>
              <a:t>дали</a:t>
            </a:r>
            <a:r>
              <a:rPr lang="en-GB" sz="2800" dirty="0"/>
              <a:t> </a:t>
            </a:r>
            <a:r>
              <a:rPr lang="en-GB" sz="2800" dirty="0" err="1"/>
              <a:t>децата</a:t>
            </a:r>
            <a:r>
              <a:rPr lang="en-GB" sz="2800" dirty="0"/>
              <a:t> </a:t>
            </a:r>
            <a:r>
              <a:rPr lang="en-GB" sz="2800" dirty="0" err="1"/>
              <a:t>и</a:t>
            </a:r>
            <a:r>
              <a:rPr lang="en-GB" sz="2800" dirty="0"/>
              <a:t> </a:t>
            </a:r>
            <a:r>
              <a:rPr lang="en-GB" sz="2800" dirty="0" err="1"/>
              <a:t>младите</a:t>
            </a:r>
            <a:r>
              <a:rPr lang="en-GB" sz="2800" dirty="0"/>
              <a:t> </a:t>
            </a:r>
            <a:r>
              <a:rPr lang="en-GB" sz="2800" dirty="0" err="1"/>
              <a:t>хора</a:t>
            </a:r>
            <a:r>
              <a:rPr lang="en-GB" sz="2800" dirty="0"/>
              <a:t> </a:t>
            </a:r>
            <a:r>
              <a:rPr lang="en-GB" sz="2800" dirty="0" err="1"/>
              <a:t>ще</a:t>
            </a:r>
            <a:r>
              <a:rPr lang="en-GB" sz="2800" dirty="0"/>
              <a:t> </a:t>
            </a:r>
            <a:r>
              <a:rPr lang="en-GB" sz="2800" dirty="0" err="1"/>
              <a:t>постигнат</a:t>
            </a:r>
            <a:r>
              <a:rPr lang="en-GB" sz="2800" dirty="0"/>
              <a:t> </a:t>
            </a:r>
            <a:r>
              <a:rPr lang="en-GB" sz="2800" dirty="0" err="1"/>
              <a:t>промяната</a:t>
            </a:r>
            <a:r>
              <a:rPr lang="en-GB" sz="2800" dirty="0"/>
              <a:t>, </a:t>
            </a:r>
            <a:r>
              <a:rPr lang="en-GB" sz="2800" dirty="0" err="1"/>
              <a:t>която</a:t>
            </a:r>
            <a:r>
              <a:rPr lang="en-GB" sz="2800" dirty="0"/>
              <a:t> </a:t>
            </a:r>
            <a:r>
              <a:rPr lang="en-GB" sz="2800" dirty="0" err="1"/>
              <a:t>искат</a:t>
            </a:r>
            <a:r>
              <a:rPr lang="en-GB" sz="2800" dirty="0"/>
              <a:t>, </a:t>
            </a:r>
            <a:r>
              <a:rPr lang="en-GB" sz="2800" dirty="0" err="1"/>
              <a:t>ние</a:t>
            </a:r>
            <a:r>
              <a:rPr lang="en-GB" sz="2800" dirty="0"/>
              <a:t> </a:t>
            </a:r>
            <a:r>
              <a:rPr lang="en-GB" sz="2800" dirty="0" err="1"/>
              <a:t>пак</a:t>
            </a:r>
            <a:r>
              <a:rPr lang="en-GB" sz="2800" dirty="0"/>
              <a:t> </a:t>
            </a:r>
            <a:r>
              <a:rPr lang="en-GB" sz="2800" dirty="0" err="1"/>
              <a:t>можем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научим</a:t>
            </a:r>
            <a:r>
              <a:rPr lang="en-GB" sz="2800" dirty="0"/>
              <a:t> </a:t>
            </a:r>
            <a:r>
              <a:rPr lang="en-GB" sz="2800" dirty="0" err="1"/>
              <a:t>много</a:t>
            </a:r>
            <a:r>
              <a:rPr lang="en-GB" sz="2800" dirty="0"/>
              <a:t> </a:t>
            </a:r>
            <a:r>
              <a:rPr lang="en-GB" sz="2800" dirty="0" err="1"/>
              <a:t>от</a:t>
            </a:r>
            <a:r>
              <a:rPr lang="en-GB" sz="2800" dirty="0"/>
              <a:t> </a:t>
            </a:r>
            <a:r>
              <a:rPr lang="en-GB" sz="2800" dirty="0" err="1"/>
              <a:t>това</a:t>
            </a:r>
            <a:r>
              <a:rPr lang="en-GB" sz="2800" dirty="0"/>
              <a:t> </a:t>
            </a:r>
            <a:r>
              <a:rPr lang="en-GB" sz="2800" dirty="0" err="1"/>
              <a:t>какви</a:t>
            </a:r>
            <a:r>
              <a:rPr lang="en-GB" sz="2800" dirty="0"/>
              <a:t> </a:t>
            </a:r>
            <a:r>
              <a:rPr lang="en-GB" sz="2800" dirty="0" err="1"/>
              <a:t>промени</a:t>
            </a:r>
            <a:r>
              <a:rPr lang="en-GB" sz="2800" dirty="0"/>
              <a:t> </a:t>
            </a:r>
            <a:r>
              <a:rPr lang="en-GB" sz="2800" dirty="0" err="1"/>
              <a:t>биха</a:t>
            </a:r>
            <a:r>
              <a:rPr lang="en-GB" sz="2800" dirty="0"/>
              <a:t> </a:t>
            </a:r>
            <a:r>
              <a:rPr lang="en-GB" sz="2800" dirty="0" err="1"/>
              <a:t>искали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направят</a:t>
            </a:r>
            <a:r>
              <a:rPr lang="en-GB" sz="2800" dirty="0"/>
              <a:t> </a:t>
            </a:r>
            <a:r>
              <a:rPr lang="en-GB" sz="2800" dirty="0" err="1"/>
              <a:t>и</a:t>
            </a:r>
            <a:r>
              <a:rPr lang="en-GB" sz="2800" dirty="0"/>
              <a:t> </a:t>
            </a:r>
            <a:r>
              <a:rPr lang="en-GB" sz="2800" dirty="0" err="1"/>
              <a:t>какви</a:t>
            </a:r>
            <a:r>
              <a:rPr lang="en-GB" sz="2800" dirty="0"/>
              <a:t> </a:t>
            </a:r>
            <a:r>
              <a:rPr lang="en-GB" sz="2800" dirty="0" err="1"/>
              <a:t>бариери</a:t>
            </a:r>
            <a:r>
              <a:rPr lang="en-GB" sz="2800" dirty="0"/>
              <a:t> </a:t>
            </a:r>
            <a:r>
              <a:rPr lang="en-GB" sz="2800" dirty="0" err="1"/>
              <a:t>срещат</a:t>
            </a:r>
            <a:r>
              <a:rPr lang="en-GB" sz="2800" dirty="0"/>
              <a:t> </a:t>
            </a:r>
            <a:r>
              <a:rPr lang="en-GB" sz="2800" dirty="0" err="1"/>
              <a:t>пред</a:t>
            </a:r>
            <a:r>
              <a:rPr lang="en-GB" sz="2800" dirty="0"/>
              <a:t> </a:t>
            </a:r>
            <a:r>
              <a:rPr lang="en-GB" sz="2800" dirty="0" err="1"/>
              <a:t>това</a:t>
            </a:r>
            <a:r>
              <a:rPr lang="en-GB" sz="2800" dirty="0"/>
              <a:t>. </a:t>
            </a:r>
            <a:endParaRPr lang="bg-BG" sz="2800" dirty="0" smtClean="0"/>
          </a:p>
          <a:p>
            <a:endParaRPr lang="bg-BG" sz="2800" dirty="0"/>
          </a:p>
          <a:p>
            <a:endParaRPr lang="bg-BG" sz="2800" dirty="0" smtClean="0"/>
          </a:p>
          <a:p>
            <a:r>
              <a:rPr lang="en-GB" sz="2800" dirty="0" err="1" smtClean="0"/>
              <a:t>Това</a:t>
            </a:r>
            <a:r>
              <a:rPr lang="en-GB" sz="2800" dirty="0" smtClean="0"/>
              <a:t> </a:t>
            </a:r>
            <a:r>
              <a:rPr lang="en-GB" sz="2800" dirty="0" err="1"/>
              <a:t>помага</a:t>
            </a:r>
            <a:r>
              <a:rPr lang="en-GB" sz="2800" dirty="0"/>
              <a:t> </a:t>
            </a:r>
            <a:r>
              <a:rPr lang="en-GB" sz="2800" dirty="0" err="1"/>
              <a:t>на</a:t>
            </a:r>
            <a:r>
              <a:rPr lang="en-GB" sz="2800" dirty="0"/>
              <a:t> </a:t>
            </a:r>
            <a:r>
              <a:rPr lang="en-GB" sz="2800" dirty="0" err="1"/>
              <a:t>нас</a:t>
            </a:r>
            <a:r>
              <a:rPr lang="en-GB" sz="2800" dirty="0"/>
              <a:t> </a:t>
            </a:r>
            <a:r>
              <a:rPr lang="en-GB" sz="2800" dirty="0" err="1"/>
              <a:t>и</a:t>
            </a:r>
            <a:r>
              <a:rPr lang="en-GB" sz="2800" dirty="0"/>
              <a:t> </a:t>
            </a:r>
            <a:r>
              <a:rPr lang="en-GB" sz="2800" dirty="0" err="1"/>
              <a:t>на</a:t>
            </a:r>
            <a:r>
              <a:rPr lang="en-GB" sz="2800" dirty="0"/>
              <a:t> </a:t>
            </a:r>
            <a:r>
              <a:rPr lang="en-GB" sz="2800" dirty="0" err="1"/>
              <a:t>тях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разберем</a:t>
            </a:r>
            <a:r>
              <a:rPr lang="en-GB" sz="2800" dirty="0"/>
              <a:t> </a:t>
            </a:r>
            <a:r>
              <a:rPr lang="en-GB" sz="2800" dirty="0" err="1"/>
              <a:t>как</a:t>
            </a:r>
            <a:r>
              <a:rPr lang="en-GB" sz="2800" dirty="0"/>
              <a:t> </a:t>
            </a:r>
            <a:r>
              <a:rPr lang="en-GB" sz="2800" dirty="0" err="1"/>
              <a:t>вбъдеще</a:t>
            </a:r>
            <a:r>
              <a:rPr lang="en-GB" sz="2800" dirty="0"/>
              <a:t> </a:t>
            </a:r>
            <a:r>
              <a:rPr lang="en-GB" sz="2800" dirty="0" err="1"/>
              <a:t>можем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постигнем</a:t>
            </a:r>
            <a:r>
              <a:rPr lang="en-GB" sz="2800" dirty="0"/>
              <a:t> </a:t>
            </a:r>
            <a:r>
              <a:rPr lang="en-GB" sz="2800" dirty="0" err="1"/>
              <a:t>промяна</a:t>
            </a:r>
            <a:r>
              <a:rPr lang="en-GB" sz="2800" dirty="0"/>
              <a:t>. </a:t>
            </a:r>
            <a:r>
              <a:rPr lang="en-GB" sz="2800" dirty="0" err="1"/>
              <a:t>Заедно</a:t>
            </a:r>
            <a:r>
              <a:rPr lang="en-GB" sz="2800" dirty="0"/>
              <a:t> </a:t>
            </a:r>
            <a:r>
              <a:rPr lang="en-GB" sz="2800" dirty="0" err="1"/>
              <a:t>ние</a:t>
            </a:r>
            <a:r>
              <a:rPr lang="en-GB" sz="2800" dirty="0"/>
              <a:t> </a:t>
            </a:r>
            <a:r>
              <a:rPr lang="en-GB" sz="2800" dirty="0" err="1"/>
              <a:t>можем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обменяме</a:t>
            </a:r>
            <a:r>
              <a:rPr lang="en-GB" sz="2800" dirty="0"/>
              <a:t> </a:t>
            </a:r>
            <a:r>
              <a:rPr lang="en-GB" sz="2800" dirty="0" err="1"/>
              <a:t>идеи</a:t>
            </a:r>
            <a:r>
              <a:rPr lang="en-GB" sz="2800" dirty="0"/>
              <a:t>, </a:t>
            </a:r>
            <a:r>
              <a:rPr lang="en-GB" sz="2800" dirty="0" err="1"/>
              <a:t>на</a:t>
            </a:r>
            <a:r>
              <a:rPr lang="en-GB" sz="2800" dirty="0"/>
              <a:t> </a:t>
            </a:r>
            <a:r>
              <a:rPr lang="en-GB" sz="2800" dirty="0" err="1"/>
              <a:t>местно</a:t>
            </a:r>
            <a:r>
              <a:rPr lang="en-GB" sz="2800" dirty="0"/>
              <a:t> </a:t>
            </a:r>
            <a:r>
              <a:rPr lang="en-GB" sz="2800" dirty="0" err="1"/>
              <a:t>и</a:t>
            </a:r>
            <a:r>
              <a:rPr lang="en-GB" sz="2800" dirty="0"/>
              <a:t> </a:t>
            </a:r>
            <a:r>
              <a:rPr lang="en-GB" sz="2800" dirty="0" err="1"/>
              <a:t>на</a:t>
            </a:r>
            <a:r>
              <a:rPr lang="en-GB" sz="2800" dirty="0"/>
              <a:t> </a:t>
            </a:r>
            <a:r>
              <a:rPr lang="en-GB" sz="2800" dirty="0" err="1"/>
              <a:t>европейско</a:t>
            </a:r>
            <a:r>
              <a:rPr lang="en-GB" sz="2800" dirty="0"/>
              <a:t> </a:t>
            </a:r>
            <a:r>
              <a:rPr lang="en-GB" sz="2800" dirty="0" err="1"/>
              <a:t>ниво</a:t>
            </a:r>
            <a:r>
              <a:rPr lang="en-GB" sz="2800" dirty="0"/>
              <a:t>, </a:t>
            </a:r>
            <a:r>
              <a:rPr lang="en-GB" sz="2800" dirty="0" err="1"/>
              <a:t>за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опитаме</a:t>
            </a:r>
            <a:r>
              <a:rPr lang="en-GB" sz="2800" dirty="0"/>
              <a:t> </a:t>
            </a:r>
            <a:r>
              <a:rPr lang="en-GB" sz="2800" dirty="0" err="1"/>
              <a:t>да</a:t>
            </a:r>
            <a:r>
              <a:rPr lang="en-GB" sz="2800" dirty="0"/>
              <a:t> </a:t>
            </a:r>
            <a:r>
              <a:rPr lang="en-GB" sz="2800" dirty="0" err="1"/>
              <a:t>постигнем</a:t>
            </a:r>
            <a:r>
              <a:rPr lang="en-GB" sz="2800" dirty="0"/>
              <a:t> </a:t>
            </a:r>
            <a:r>
              <a:rPr lang="en-GB" sz="2800" dirty="0" err="1"/>
              <a:t>промяна</a:t>
            </a:r>
            <a:r>
              <a:rPr lang="en-GB" sz="2800" dirty="0"/>
              <a:t> </a:t>
            </a:r>
            <a:r>
              <a:rPr lang="en-GB" sz="2800" dirty="0" err="1"/>
              <a:t>на</a:t>
            </a:r>
            <a:r>
              <a:rPr lang="en-GB" sz="2800" dirty="0"/>
              <a:t> </a:t>
            </a:r>
            <a:r>
              <a:rPr lang="en-GB" sz="2800" dirty="0" err="1"/>
              <a:t>различно</a:t>
            </a:r>
            <a:r>
              <a:rPr lang="en-GB" sz="2800" dirty="0"/>
              <a:t> </a:t>
            </a:r>
            <a:r>
              <a:rPr lang="en-GB" sz="2800" dirty="0" err="1"/>
              <a:t>ниво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32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067" y="1286932"/>
            <a:ext cx="8398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err="1"/>
              <a:t>Научете</a:t>
            </a:r>
            <a:r>
              <a:rPr lang="en-GB" sz="2000" b="1" dirty="0"/>
              <a:t> </a:t>
            </a:r>
            <a:r>
              <a:rPr lang="en-GB" sz="2000" b="1" dirty="0" err="1"/>
              <a:t>методи</a:t>
            </a:r>
            <a:r>
              <a:rPr lang="en-GB" sz="2000" b="1" dirty="0"/>
              <a:t> </a:t>
            </a:r>
            <a:r>
              <a:rPr lang="en-GB" sz="2000" b="1" dirty="0" err="1"/>
              <a:t>за</a:t>
            </a:r>
            <a:r>
              <a:rPr lang="en-GB" sz="2000" b="1" dirty="0"/>
              <a:t> </a:t>
            </a:r>
            <a:r>
              <a:rPr lang="en-GB" sz="2000" b="1" dirty="0" err="1"/>
              <a:t>участие</a:t>
            </a:r>
            <a:r>
              <a:rPr lang="en-GB" sz="2000" b="1" dirty="0"/>
              <a:t> </a:t>
            </a:r>
            <a:r>
              <a:rPr lang="en-GB" sz="2000" b="1" dirty="0" err="1"/>
              <a:t>и</a:t>
            </a:r>
            <a:r>
              <a:rPr lang="en-GB" sz="2000" b="1" dirty="0"/>
              <a:t> </a:t>
            </a:r>
            <a:r>
              <a:rPr lang="en-GB" sz="2000" b="1" dirty="0" err="1"/>
              <a:t>идентифицирайте</a:t>
            </a:r>
            <a:r>
              <a:rPr lang="en-GB" sz="2000" b="1" dirty="0"/>
              <a:t> </a:t>
            </a:r>
            <a:r>
              <a:rPr lang="en-GB" sz="2000" b="1" dirty="0" err="1"/>
              <a:t>теми</a:t>
            </a:r>
            <a:r>
              <a:rPr lang="en-GB" sz="2000" b="1" dirty="0"/>
              <a:t> </a:t>
            </a:r>
            <a:r>
              <a:rPr lang="en-GB" sz="2000" b="1" dirty="0" err="1"/>
              <a:t>и</a:t>
            </a:r>
            <a:r>
              <a:rPr lang="en-GB" sz="2000" b="1" dirty="0"/>
              <a:t> </a:t>
            </a:r>
            <a:r>
              <a:rPr lang="en-GB" sz="2000" b="1" dirty="0" err="1"/>
              <a:t>неща</a:t>
            </a:r>
            <a:r>
              <a:rPr lang="en-GB" sz="2000" b="1" dirty="0"/>
              <a:t>, </a:t>
            </a:r>
            <a:r>
              <a:rPr lang="en-GB" sz="2000" b="1" dirty="0" err="1"/>
              <a:t>които</a:t>
            </a:r>
            <a:r>
              <a:rPr lang="en-GB" sz="2000" b="1" dirty="0"/>
              <a:t> </a:t>
            </a:r>
            <a:r>
              <a:rPr lang="en-GB" sz="2000" b="1" dirty="0" err="1"/>
              <a:t>искате</a:t>
            </a:r>
            <a:r>
              <a:rPr lang="en-GB" sz="2000" b="1" dirty="0"/>
              <a:t> </a:t>
            </a:r>
            <a:r>
              <a:rPr lang="en-GB" sz="2000" b="1" dirty="0" err="1"/>
              <a:t>да</a:t>
            </a:r>
            <a:r>
              <a:rPr lang="en-GB" sz="2000" b="1" dirty="0"/>
              <a:t> </a:t>
            </a:r>
            <a:r>
              <a:rPr lang="en-GB" sz="2000" b="1" dirty="0" err="1"/>
              <a:t>се</a:t>
            </a:r>
            <a:r>
              <a:rPr lang="en-GB" sz="2000" b="1" dirty="0"/>
              <a:t> </a:t>
            </a:r>
            <a:r>
              <a:rPr lang="en-GB" sz="2000" b="1" dirty="0" err="1" smtClean="0"/>
              <a:t>случат</a:t>
            </a:r>
            <a:endParaRPr lang="bg-BG" sz="2000" b="1" dirty="0" smtClean="0"/>
          </a:p>
          <a:p>
            <a:pPr lvl="0"/>
            <a:endParaRPr lang="en-US" sz="2000" b="1" dirty="0"/>
          </a:p>
          <a:p>
            <a:pPr lvl="0"/>
            <a:r>
              <a:rPr lang="en-GB" sz="2000" b="1" dirty="0" err="1"/>
              <a:t>Използвайте</a:t>
            </a:r>
            <a:r>
              <a:rPr lang="en-GB" sz="2000" b="1" dirty="0"/>
              <a:t> </a:t>
            </a:r>
            <a:r>
              <a:rPr lang="en-GB" sz="2000" b="1" dirty="0" err="1"/>
              <a:t>тези</a:t>
            </a:r>
            <a:r>
              <a:rPr lang="en-GB" sz="2000" b="1" dirty="0"/>
              <a:t> </a:t>
            </a:r>
            <a:r>
              <a:rPr lang="en-GB" sz="2000" b="1" dirty="0" err="1"/>
              <a:t>методи</a:t>
            </a:r>
            <a:r>
              <a:rPr lang="en-GB" sz="2000" b="1" dirty="0"/>
              <a:t>, </a:t>
            </a:r>
            <a:r>
              <a:rPr lang="en-GB" sz="2000" b="1" dirty="0" err="1"/>
              <a:t>за</a:t>
            </a:r>
            <a:r>
              <a:rPr lang="en-GB" sz="2000" b="1" dirty="0"/>
              <a:t> </a:t>
            </a:r>
            <a:r>
              <a:rPr lang="en-GB" sz="2000" b="1" dirty="0" err="1"/>
              <a:t>да</a:t>
            </a:r>
            <a:r>
              <a:rPr lang="en-GB" sz="2000" b="1" dirty="0"/>
              <a:t> </a:t>
            </a:r>
            <a:r>
              <a:rPr lang="en-GB" sz="2000" b="1" dirty="0" err="1"/>
              <a:t>изберете</a:t>
            </a:r>
            <a:r>
              <a:rPr lang="en-GB" sz="2000" b="1" dirty="0"/>
              <a:t> </a:t>
            </a:r>
            <a:r>
              <a:rPr lang="en-GB" sz="2000" b="1" dirty="0" err="1"/>
              <a:t>начините</a:t>
            </a:r>
            <a:r>
              <a:rPr lang="en-GB" sz="2000" b="1" dirty="0"/>
              <a:t>, </a:t>
            </a:r>
            <a:r>
              <a:rPr lang="en-GB" sz="2000" b="1" dirty="0" err="1"/>
              <a:t>по</a:t>
            </a:r>
            <a:r>
              <a:rPr lang="en-GB" sz="2000" b="1" dirty="0"/>
              <a:t> </a:t>
            </a:r>
            <a:r>
              <a:rPr lang="en-GB" sz="2000" b="1" dirty="0" err="1"/>
              <a:t>които</a:t>
            </a:r>
            <a:r>
              <a:rPr lang="en-GB" sz="2000" b="1" dirty="0"/>
              <a:t> </a:t>
            </a:r>
            <a:r>
              <a:rPr lang="en-GB" sz="2000" b="1" dirty="0" err="1"/>
              <a:t>да</a:t>
            </a:r>
            <a:r>
              <a:rPr lang="en-GB" sz="2000" b="1" dirty="0"/>
              <a:t> </a:t>
            </a:r>
            <a:r>
              <a:rPr lang="en-GB" sz="2000" b="1" dirty="0" err="1"/>
              <a:t>научите</a:t>
            </a:r>
            <a:r>
              <a:rPr lang="en-GB" sz="2000" b="1" dirty="0"/>
              <a:t> </a:t>
            </a:r>
            <a:r>
              <a:rPr lang="en-GB" sz="2000" b="1" dirty="0" err="1"/>
              <a:t>повече</a:t>
            </a:r>
            <a:r>
              <a:rPr lang="en-GB" sz="2000" b="1" dirty="0"/>
              <a:t> </a:t>
            </a:r>
            <a:r>
              <a:rPr lang="en-GB" sz="2000" b="1" dirty="0" err="1"/>
              <a:t>по</a:t>
            </a:r>
            <a:r>
              <a:rPr lang="en-GB" sz="2000" b="1" dirty="0"/>
              <a:t> </a:t>
            </a:r>
            <a:r>
              <a:rPr lang="en-GB" sz="2000" b="1" dirty="0" err="1"/>
              <a:t>темите</a:t>
            </a:r>
            <a:r>
              <a:rPr lang="en-GB" sz="2000" b="1" dirty="0"/>
              <a:t> </a:t>
            </a:r>
            <a:r>
              <a:rPr lang="en-GB" sz="2000" b="1" dirty="0" err="1"/>
              <a:t>и</a:t>
            </a:r>
            <a:r>
              <a:rPr lang="en-GB" sz="2000" b="1" dirty="0"/>
              <a:t> </a:t>
            </a:r>
            <a:r>
              <a:rPr lang="en-GB" sz="2000" b="1" dirty="0" err="1"/>
              <a:t>как</a:t>
            </a:r>
            <a:r>
              <a:rPr lang="en-GB" sz="2000" b="1" dirty="0"/>
              <a:t> </a:t>
            </a:r>
            <a:r>
              <a:rPr lang="en-GB" sz="2000" b="1" dirty="0" err="1"/>
              <a:t>нещата</a:t>
            </a:r>
            <a:r>
              <a:rPr lang="en-GB" sz="2000" b="1" dirty="0"/>
              <a:t> </a:t>
            </a:r>
            <a:r>
              <a:rPr lang="en-GB" sz="2000" b="1" dirty="0" err="1"/>
              <a:t>да</a:t>
            </a:r>
            <a:r>
              <a:rPr lang="en-GB" sz="2000" b="1" dirty="0"/>
              <a:t> </a:t>
            </a:r>
            <a:r>
              <a:rPr lang="en-GB" sz="2000" b="1" dirty="0" err="1"/>
              <a:t>се</a:t>
            </a:r>
            <a:r>
              <a:rPr lang="en-GB" sz="2000" b="1" dirty="0"/>
              <a:t> </a:t>
            </a:r>
            <a:r>
              <a:rPr lang="en-GB" sz="2000" b="1" dirty="0" err="1" smtClean="0"/>
              <a:t>случат</a:t>
            </a:r>
            <a:endParaRPr lang="bg-BG" sz="2000" b="1" dirty="0" smtClean="0"/>
          </a:p>
          <a:p>
            <a:pPr lvl="0"/>
            <a:endParaRPr lang="en-US" sz="2000" b="1" dirty="0"/>
          </a:p>
          <a:p>
            <a:pPr lvl="0"/>
            <a:r>
              <a:rPr lang="en-GB" sz="2000" b="1" dirty="0" err="1"/>
              <a:t>Изследвайте</a:t>
            </a:r>
            <a:r>
              <a:rPr lang="en-GB" sz="2000" b="1" dirty="0"/>
              <a:t> </a:t>
            </a:r>
            <a:r>
              <a:rPr lang="en-GB" sz="2000" b="1" dirty="0" err="1"/>
              <a:t>мненията</a:t>
            </a:r>
            <a:r>
              <a:rPr lang="en-GB" sz="2000" b="1" dirty="0"/>
              <a:t> </a:t>
            </a:r>
            <a:r>
              <a:rPr lang="en-GB" sz="2000" b="1" dirty="0" err="1"/>
              <a:t>на</a:t>
            </a:r>
            <a:r>
              <a:rPr lang="en-GB" sz="2000" b="1" dirty="0"/>
              <a:t> </a:t>
            </a:r>
            <a:r>
              <a:rPr lang="en-GB" sz="2000" b="1" dirty="0" err="1"/>
              <a:t>другите</a:t>
            </a:r>
            <a:r>
              <a:rPr lang="en-GB" sz="2000" b="1" dirty="0"/>
              <a:t> (</a:t>
            </a:r>
            <a:r>
              <a:rPr lang="en-GB" sz="2000" b="1" dirty="0" err="1"/>
              <a:t>в</a:t>
            </a:r>
            <a:r>
              <a:rPr lang="en-GB" sz="2000" b="1" dirty="0"/>
              <a:t> </a:t>
            </a:r>
            <a:r>
              <a:rPr lang="en-GB" sz="2000" b="1" dirty="0" err="1"/>
              <a:t>групата</a:t>
            </a:r>
            <a:r>
              <a:rPr lang="en-GB" sz="2000" b="1" dirty="0"/>
              <a:t>, </a:t>
            </a:r>
            <a:r>
              <a:rPr lang="en-GB" sz="2000" b="1" dirty="0" err="1"/>
              <a:t>други</a:t>
            </a:r>
            <a:r>
              <a:rPr lang="en-GB" sz="2000" b="1" dirty="0"/>
              <a:t> </a:t>
            </a:r>
            <a:r>
              <a:rPr lang="en-GB" sz="2000" b="1" dirty="0" err="1"/>
              <a:t>връстници</a:t>
            </a:r>
            <a:r>
              <a:rPr lang="en-GB" sz="2000" b="1" dirty="0"/>
              <a:t>, </a:t>
            </a:r>
            <a:r>
              <a:rPr lang="en-GB" sz="2000" b="1" dirty="0" err="1"/>
              <a:t>общността</a:t>
            </a:r>
            <a:r>
              <a:rPr lang="en-GB" sz="2000" b="1" dirty="0" smtClean="0"/>
              <a:t>)</a:t>
            </a:r>
            <a:endParaRPr lang="bg-BG" sz="2000" b="1" dirty="0" smtClean="0"/>
          </a:p>
          <a:p>
            <a:pPr lvl="0"/>
            <a:endParaRPr lang="en-US" sz="2000" b="1" dirty="0"/>
          </a:p>
          <a:p>
            <a:pPr lvl="0"/>
            <a:r>
              <a:rPr lang="en-GB" sz="2000" b="1" dirty="0" err="1"/>
              <a:t>Анализирайте</a:t>
            </a:r>
            <a:r>
              <a:rPr lang="en-GB" sz="2000" b="1" dirty="0"/>
              <a:t> </a:t>
            </a:r>
            <a:r>
              <a:rPr lang="en-GB" sz="2000" b="1" dirty="0" err="1"/>
              <a:t>идеи</a:t>
            </a:r>
            <a:r>
              <a:rPr lang="en-GB" sz="2000" b="1" dirty="0"/>
              <a:t> </a:t>
            </a:r>
            <a:r>
              <a:rPr lang="en-GB" sz="2000" b="1" dirty="0" err="1"/>
              <a:t>и</a:t>
            </a:r>
            <a:r>
              <a:rPr lang="en-GB" sz="2000" b="1" dirty="0"/>
              <a:t> </a:t>
            </a:r>
            <a:r>
              <a:rPr lang="en-GB" sz="2000" b="1" dirty="0" err="1"/>
              <a:t>план</a:t>
            </a:r>
            <a:r>
              <a:rPr lang="en-GB" sz="2000" b="1" dirty="0"/>
              <a:t> </a:t>
            </a:r>
            <a:r>
              <a:rPr lang="en-GB" sz="2000" b="1" dirty="0" err="1"/>
              <a:t>за</a:t>
            </a:r>
            <a:r>
              <a:rPr lang="en-GB" sz="2000" b="1" dirty="0"/>
              <a:t> </a:t>
            </a:r>
            <a:r>
              <a:rPr lang="en-GB" sz="2000" b="1" dirty="0" err="1" smtClean="0"/>
              <a:t>действие</a:t>
            </a:r>
            <a:endParaRPr lang="bg-BG" sz="2000" b="1" dirty="0" smtClean="0"/>
          </a:p>
          <a:p>
            <a:pPr lvl="0"/>
            <a:endParaRPr lang="en-US" sz="2000" b="1" dirty="0"/>
          </a:p>
          <a:p>
            <a:pPr lvl="0"/>
            <a:r>
              <a:rPr lang="en-GB" sz="2000" b="1" dirty="0" err="1"/>
              <a:t>Действайте</a:t>
            </a:r>
            <a:r>
              <a:rPr lang="en-GB" sz="2000" b="1" dirty="0"/>
              <a:t> </a:t>
            </a:r>
            <a:r>
              <a:rPr lang="en-GB" sz="2000" b="1" dirty="0" err="1"/>
              <a:t>за</a:t>
            </a:r>
            <a:r>
              <a:rPr lang="en-GB" sz="2000" b="1" dirty="0"/>
              <a:t> </a:t>
            </a:r>
            <a:r>
              <a:rPr lang="en-GB" sz="2000" b="1" dirty="0" err="1"/>
              <a:t>промяна</a:t>
            </a:r>
            <a:r>
              <a:rPr lang="en-GB" sz="2000" b="1" dirty="0"/>
              <a:t>, </a:t>
            </a:r>
            <a:r>
              <a:rPr lang="en-GB" sz="2000" b="1" dirty="0" err="1"/>
              <a:t>използвайки</a:t>
            </a:r>
            <a:r>
              <a:rPr lang="en-GB" sz="2000" b="1" dirty="0"/>
              <a:t> </a:t>
            </a:r>
            <a:r>
              <a:rPr lang="en-GB" sz="2000" b="1" dirty="0" err="1" smtClean="0"/>
              <a:t>плана</a:t>
            </a:r>
            <a:endParaRPr lang="bg-BG" sz="2000" b="1" dirty="0" smtClean="0"/>
          </a:p>
          <a:p>
            <a:pPr lvl="0"/>
            <a:endParaRPr lang="en-US" sz="2000" b="1" dirty="0"/>
          </a:p>
          <a:p>
            <a:pPr lvl="0"/>
            <a:r>
              <a:rPr lang="en-GB" sz="2000" b="1" dirty="0" err="1"/>
              <a:t>Споделете</a:t>
            </a:r>
            <a:r>
              <a:rPr lang="en-GB" sz="2000" b="1" dirty="0"/>
              <a:t> </a:t>
            </a:r>
            <a:r>
              <a:rPr lang="en-GB" sz="2000" b="1" dirty="0" err="1"/>
              <a:t>наученото</a:t>
            </a:r>
            <a:r>
              <a:rPr lang="en-GB" sz="2000" b="1" dirty="0"/>
              <a:t> (</a:t>
            </a:r>
            <a:r>
              <a:rPr lang="en-GB" sz="2000" b="1" dirty="0" err="1"/>
              <a:t>оценка</a:t>
            </a:r>
            <a:r>
              <a:rPr lang="en-GB" sz="2000" b="1" dirty="0"/>
              <a:t>, </a:t>
            </a:r>
            <a:r>
              <a:rPr lang="en-GB" sz="2000" b="1" dirty="0" err="1"/>
              <a:t>преглед</a:t>
            </a:r>
            <a:r>
              <a:rPr lang="en-GB" sz="2000" b="1" dirty="0"/>
              <a:t>, </a:t>
            </a:r>
            <a:r>
              <a:rPr lang="en-GB" sz="2000" b="1" dirty="0" err="1"/>
              <a:t>продължение</a:t>
            </a:r>
            <a:r>
              <a:rPr lang="en-GB" sz="2000" b="1" dirty="0"/>
              <a:t>) </a:t>
            </a:r>
            <a:endParaRPr lang="en-US" sz="2000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 rot="196705">
            <a:off x="-1981" y="245130"/>
            <a:ext cx="1968932" cy="1739088"/>
            <a:chOff x="1" y="-378"/>
            <a:chExt cx="3265309" cy="2240409"/>
          </a:xfrm>
        </p:grpSpPr>
        <p:grpSp>
          <p:nvGrpSpPr>
            <p:cNvPr id="4" name="Group 3"/>
            <p:cNvGrpSpPr/>
            <p:nvPr/>
          </p:nvGrpSpPr>
          <p:grpSpPr>
            <a:xfrm>
              <a:off x="1" y="-378"/>
              <a:ext cx="3265309" cy="2240409"/>
              <a:chOff x="1" y="-378"/>
              <a:chExt cx="3265611" cy="2240647"/>
            </a:xfrm>
          </p:grpSpPr>
          <p:pic>
            <p:nvPicPr>
              <p:cNvPr id="6" name="Picture 5" descr="Electric Citrus Lime Green Trend Color Background Post-it® Notes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" y="-378"/>
                <a:ext cx="3265611" cy="224064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63617" y="144374"/>
                <a:ext cx="1529862" cy="634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600">
                    <a:effectLst/>
                    <a:latin typeface="Tempus Sans ITC" charset="0"/>
                    <a:ea typeface="Calibri" charset="0"/>
                    <a:cs typeface="Times New Roman" charset="0"/>
                  </a:rPr>
                  <a:t>The Magic 6 </a:t>
                </a:r>
                <a:endParaRPr lang="en-US" sz="120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684658" y="239416"/>
                <a:ext cx="2479675" cy="189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000">
                    <a:effectLst/>
                    <a:latin typeface="Tempus Sans ITC" charset="0"/>
                    <a:ea typeface="Calibri" charset="0"/>
                    <a:cs typeface="Times New Roman" charset="0"/>
                  </a:rPr>
                  <a:t> </a:t>
                </a:r>
                <a:endParaRPr lang="en-US" sz="120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</p:grpSp>
        <p:sp>
          <p:nvSpPr>
            <p:cNvPr id="5" name="Text Box 318"/>
            <p:cNvSpPr txBox="1"/>
            <p:nvPr/>
          </p:nvSpPr>
          <p:spPr>
            <a:xfrm>
              <a:off x="1415333" y="405517"/>
              <a:ext cx="1057275" cy="1311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0" b="1" dirty="0">
                  <a:ln>
                    <a:noFill/>
                  </a:ln>
                  <a:gradFill>
                    <a:gsLst>
                      <a:gs pos="0">
                        <a:srgbClr val="FFDE4A"/>
                      </a:gs>
                      <a:gs pos="75000">
                        <a:srgbClr val="FFB500"/>
                      </a:gs>
                      <a:gs pos="100000">
                        <a:srgbClr val="FFC4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Tempus Sans ITC" charset="0"/>
                  <a:ea typeface="Calibri" charset="0"/>
                  <a:cs typeface="Times New Roman" charset="0"/>
                </a:rPr>
                <a:t>6</a:t>
              </a:r>
              <a:endParaRPr lang="en-US" sz="1200" dirty="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56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533" y="1032933"/>
            <a:ext cx="9025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Тази</a:t>
            </a:r>
            <a:r>
              <a:rPr lang="en-GB" dirty="0"/>
              <a:t> </a:t>
            </a:r>
            <a:r>
              <a:rPr lang="en-GB" dirty="0" err="1"/>
              <a:t>рамка</a:t>
            </a:r>
            <a:r>
              <a:rPr lang="en-GB" dirty="0"/>
              <a:t> </a:t>
            </a:r>
            <a:r>
              <a:rPr lang="en-GB" dirty="0" err="1"/>
              <a:t>беше</a:t>
            </a:r>
            <a:r>
              <a:rPr lang="en-GB" dirty="0"/>
              <a:t> </a:t>
            </a:r>
            <a:r>
              <a:rPr lang="en-GB" dirty="0" err="1"/>
              <a:t>използвана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повечето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страните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PEER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беше</a:t>
            </a:r>
            <a:r>
              <a:rPr lang="en-GB" dirty="0"/>
              <a:t> </a:t>
            </a:r>
            <a:r>
              <a:rPr lang="en-GB" dirty="0" err="1"/>
              <a:t>адаптирана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отговаря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конкретните</a:t>
            </a:r>
            <a:r>
              <a:rPr lang="en-GB" dirty="0"/>
              <a:t> </a:t>
            </a:r>
            <a:r>
              <a:rPr lang="en-GB" dirty="0" err="1"/>
              <a:t>условия</a:t>
            </a:r>
            <a:r>
              <a:rPr lang="en-GB" dirty="0"/>
              <a:t>,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които</a:t>
            </a:r>
            <a:r>
              <a:rPr lang="en-GB" dirty="0"/>
              <a:t>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води</a:t>
            </a:r>
            <a:r>
              <a:rPr lang="en-GB" dirty="0"/>
              <a:t> </a:t>
            </a:r>
            <a:r>
              <a:rPr lang="en-GB" dirty="0" err="1"/>
              <a:t>групата</a:t>
            </a:r>
            <a:r>
              <a:rPr lang="en-GB" dirty="0"/>
              <a:t>. </a:t>
            </a:r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r>
              <a:rPr lang="en-GB" dirty="0" err="1" smtClean="0"/>
              <a:t>Шестте</a:t>
            </a:r>
            <a:r>
              <a:rPr lang="en-GB" dirty="0" smtClean="0"/>
              <a:t> </a:t>
            </a:r>
            <a:r>
              <a:rPr lang="en-GB" dirty="0" err="1"/>
              <a:t>стъпки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някои</a:t>
            </a:r>
            <a:r>
              <a:rPr lang="en-GB" dirty="0"/>
              <a:t> </a:t>
            </a:r>
            <a:r>
              <a:rPr lang="en-GB" dirty="0" err="1"/>
              <a:t>случаи</a:t>
            </a:r>
            <a:r>
              <a:rPr lang="en-GB" dirty="0"/>
              <a:t> </a:t>
            </a:r>
            <a:r>
              <a:rPr lang="en-GB" dirty="0" err="1"/>
              <a:t>отговаряха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6 </a:t>
            </a:r>
            <a:r>
              <a:rPr lang="en-GB" dirty="0" err="1"/>
              <a:t>сесии</a:t>
            </a:r>
            <a:r>
              <a:rPr lang="en-GB" dirty="0"/>
              <a:t> </a:t>
            </a:r>
            <a:r>
              <a:rPr lang="en-GB" dirty="0" err="1"/>
              <a:t>групова</a:t>
            </a:r>
            <a:r>
              <a:rPr lang="en-GB" dirty="0"/>
              <a:t> </a:t>
            </a:r>
            <a:r>
              <a:rPr lang="en-GB" dirty="0" err="1"/>
              <a:t>работа</a:t>
            </a:r>
            <a:r>
              <a:rPr lang="en-GB" dirty="0"/>
              <a:t>, </a:t>
            </a:r>
            <a:r>
              <a:rPr lang="en-GB" dirty="0" err="1"/>
              <a:t>но</a:t>
            </a:r>
            <a:r>
              <a:rPr lang="en-GB" dirty="0"/>
              <a:t> </a:t>
            </a:r>
            <a:r>
              <a:rPr lang="en-GB" dirty="0" err="1"/>
              <a:t>някои</a:t>
            </a:r>
            <a:r>
              <a:rPr lang="en-GB" dirty="0"/>
              <a:t> </a:t>
            </a:r>
            <a:r>
              <a:rPr lang="en-GB" dirty="0" err="1"/>
              <a:t>стъпки</a:t>
            </a:r>
            <a:r>
              <a:rPr lang="en-GB" dirty="0"/>
              <a:t> </a:t>
            </a:r>
            <a:r>
              <a:rPr lang="en-GB" dirty="0" err="1"/>
              <a:t>бяха</a:t>
            </a:r>
            <a:r>
              <a:rPr lang="en-GB" dirty="0"/>
              <a:t> </a:t>
            </a:r>
            <a:r>
              <a:rPr lang="en-GB" dirty="0" err="1"/>
              <a:t>по-бавни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по-бързи</a:t>
            </a:r>
            <a:r>
              <a:rPr lang="en-GB" dirty="0"/>
              <a:t>, </a:t>
            </a:r>
            <a:r>
              <a:rPr lang="en-GB" dirty="0" err="1"/>
              <a:t>понякога</a:t>
            </a:r>
            <a:r>
              <a:rPr lang="en-GB" dirty="0"/>
              <a:t> </a:t>
            </a:r>
            <a:r>
              <a:rPr lang="en-GB" dirty="0" err="1"/>
              <a:t>две</a:t>
            </a:r>
            <a:r>
              <a:rPr lang="en-GB" dirty="0"/>
              <a:t> </a:t>
            </a:r>
            <a:r>
              <a:rPr lang="en-GB" dirty="0" err="1"/>
              <a:t>неща</a:t>
            </a:r>
            <a:r>
              <a:rPr lang="en-GB" dirty="0"/>
              <a:t>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случваха</a:t>
            </a:r>
            <a:r>
              <a:rPr lang="en-GB" dirty="0"/>
              <a:t> </a:t>
            </a:r>
            <a:r>
              <a:rPr lang="en-GB" dirty="0" err="1"/>
              <a:t>едновременно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зависимост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това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къде</a:t>
            </a:r>
            <a:r>
              <a:rPr lang="en-GB" dirty="0"/>
              <a:t> </a:t>
            </a:r>
            <a:r>
              <a:rPr lang="en-GB" dirty="0" err="1"/>
              <a:t>стартираме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какви</a:t>
            </a:r>
            <a:r>
              <a:rPr lang="en-GB" dirty="0"/>
              <a:t> </a:t>
            </a:r>
            <a:r>
              <a:rPr lang="en-GB" dirty="0" err="1"/>
              <a:t>цели</a:t>
            </a:r>
            <a:r>
              <a:rPr lang="en-GB" dirty="0"/>
              <a:t> </a:t>
            </a:r>
            <a:r>
              <a:rPr lang="en-GB" dirty="0" err="1"/>
              <a:t>си</a:t>
            </a:r>
            <a:r>
              <a:rPr lang="en-GB" dirty="0"/>
              <a:t> </a:t>
            </a:r>
            <a:r>
              <a:rPr lang="en-GB" dirty="0" err="1"/>
              <a:t>поставяме</a:t>
            </a:r>
            <a:r>
              <a:rPr lang="en-GB" dirty="0"/>
              <a:t>. 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GB" dirty="0" err="1" smtClean="0"/>
              <a:t>Съветът</a:t>
            </a:r>
            <a:r>
              <a:rPr lang="en-GB" dirty="0" smtClean="0"/>
              <a:t> </a:t>
            </a:r>
            <a:r>
              <a:rPr lang="en-GB" dirty="0" err="1"/>
              <a:t>даден</a:t>
            </a:r>
            <a:r>
              <a:rPr lang="en-GB" dirty="0"/>
              <a:t> </a:t>
            </a:r>
            <a:r>
              <a:rPr lang="en-GB" dirty="0" err="1"/>
              <a:t>ни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младите</a:t>
            </a:r>
            <a:r>
              <a:rPr lang="en-GB" dirty="0"/>
              <a:t> </a:t>
            </a:r>
            <a:r>
              <a:rPr lang="en-GB" dirty="0" err="1"/>
              <a:t>хора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PEER </a:t>
            </a:r>
            <a:r>
              <a:rPr lang="en-GB" u="sng" dirty="0">
                <a:hlinkClick r:id="rId2"/>
              </a:rPr>
              <a:t>www.peeraction.eu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мислим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фазата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действието</a:t>
            </a:r>
            <a:r>
              <a:rPr lang="en-GB" dirty="0"/>
              <a:t> </a:t>
            </a:r>
            <a:r>
              <a:rPr lang="en-GB" dirty="0" err="1"/>
              <a:t>като</a:t>
            </a:r>
            <a:r>
              <a:rPr lang="en-GB" dirty="0"/>
              <a:t> </a:t>
            </a:r>
            <a:r>
              <a:rPr lang="en-GB" dirty="0" err="1"/>
              <a:t>отстояване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себе</a:t>
            </a:r>
            <a:r>
              <a:rPr lang="en-GB" dirty="0"/>
              <a:t> </a:t>
            </a:r>
            <a:r>
              <a:rPr lang="en-GB" dirty="0" err="1"/>
              <a:t>си</a:t>
            </a:r>
            <a:r>
              <a:rPr lang="en-GB" dirty="0"/>
              <a:t>, </a:t>
            </a:r>
            <a:r>
              <a:rPr lang="en-GB" dirty="0" err="1"/>
              <a:t>комуникиране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провеждане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дейности</a:t>
            </a:r>
            <a:r>
              <a:rPr lang="en-GB" dirty="0"/>
              <a:t> </a:t>
            </a:r>
            <a:r>
              <a:rPr lang="en-GB" dirty="0" err="1"/>
              <a:t>както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групата</a:t>
            </a:r>
            <a:r>
              <a:rPr lang="en-GB" dirty="0"/>
              <a:t>, </a:t>
            </a:r>
            <a:r>
              <a:rPr lang="en-GB" dirty="0" err="1"/>
              <a:t>така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други</a:t>
            </a:r>
            <a:r>
              <a:rPr lang="en-GB" dirty="0"/>
              <a:t> </a:t>
            </a:r>
            <a:r>
              <a:rPr lang="en-GB" dirty="0" err="1"/>
              <a:t>хора</a:t>
            </a:r>
            <a:r>
              <a:rPr lang="en-GB" dirty="0"/>
              <a:t> </a:t>
            </a:r>
            <a:r>
              <a:rPr lang="en-GB" dirty="0" err="1"/>
              <a:t>извън</a:t>
            </a:r>
            <a:r>
              <a:rPr lang="en-GB" dirty="0"/>
              <a:t> </a:t>
            </a:r>
            <a:r>
              <a:rPr lang="en-GB" dirty="0" err="1"/>
              <a:t>групата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4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66700"/>
            <a:ext cx="4673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9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08050"/>
            <a:ext cx="70104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8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7950"/>
              </p:ext>
            </p:extLst>
          </p:nvPr>
        </p:nvGraphicFramePr>
        <p:xfrm>
          <a:off x="871141" y="1761066"/>
          <a:ext cx="9542858" cy="3954728"/>
        </p:xfrm>
        <a:graphic>
          <a:graphicData uri="http://schemas.openxmlformats.org/drawingml/2006/table">
            <a:tbl>
              <a:tblPr/>
              <a:tblGrid>
                <a:gridCol w="2837259"/>
                <a:gridCol w="1676400"/>
                <a:gridCol w="1811867"/>
                <a:gridCol w="1642533"/>
                <a:gridCol w="1574799"/>
              </a:tblGrid>
              <a:tr h="8924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Необходима промяна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Как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Кой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 кого</a:t>
                      </a: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charset="0"/>
                        </a:rPr>
                        <a:t>Критерии за оценка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7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Уважение към младите роми</a:t>
                      </a: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Събитие в общността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Членове на общността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-128"/>
                        </a:rPr>
                        <a:t> 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</a:tr>
              <a:tr h="574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574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B"/>
                    </a:solidFill>
                  </a:tcPr>
                </a:tc>
              </a:tr>
              <a:tr h="574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20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6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charset="2"/>
                        <a:defRPr sz="1400">
                          <a:solidFill>
                            <a:schemeClr val="tx2"/>
                          </a:solidFill>
                          <a:latin typeface="Century Gothic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2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8934" y="1896533"/>
            <a:ext cx="5469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www.peeraction.eu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r>
              <a:rPr lang="en-US" sz="4000" b="1" dirty="0" err="1" smtClean="0"/>
              <a:t>www.peeryouth.eu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8234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858" y="1916481"/>
            <a:ext cx="84425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Всички</a:t>
            </a:r>
            <a:r>
              <a:rPr lang="en-GB" dirty="0"/>
              <a:t> </a:t>
            </a:r>
            <a:r>
              <a:rPr lang="en-GB" dirty="0" err="1"/>
              <a:t>граждани</a:t>
            </a:r>
            <a:r>
              <a:rPr lang="en-GB" dirty="0"/>
              <a:t>, </a:t>
            </a:r>
            <a:r>
              <a:rPr lang="en-GB" dirty="0" err="1"/>
              <a:t>включително</a:t>
            </a:r>
            <a:r>
              <a:rPr lang="en-GB" dirty="0"/>
              <a:t> </a:t>
            </a:r>
            <a:r>
              <a:rPr lang="en-GB" dirty="0" err="1"/>
              <a:t>децата</a:t>
            </a:r>
            <a:r>
              <a:rPr lang="en-GB" dirty="0"/>
              <a:t>, </a:t>
            </a:r>
            <a:r>
              <a:rPr lang="en-GB" dirty="0" err="1"/>
              <a:t>имат</a:t>
            </a:r>
            <a:r>
              <a:rPr lang="en-GB" dirty="0"/>
              <a:t> </a:t>
            </a:r>
            <a:r>
              <a:rPr lang="en-GB" dirty="0" err="1"/>
              <a:t>право</a:t>
            </a:r>
            <a:r>
              <a:rPr lang="en-GB" dirty="0"/>
              <a:t> </a:t>
            </a:r>
            <a:r>
              <a:rPr lang="en-GB" dirty="0" err="1"/>
              <a:t>активно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изразяват</a:t>
            </a:r>
            <a:r>
              <a:rPr lang="en-GB" dirty="0"/>
              <a:t> </a:t>
            </a:r>
            <a:r>
              <a:rPr lang="en-GB" dirty="0" err="1"/>
              <a:t>своето</a:t>
            </a:r>
            <a:r>
              <a:rPr lang="en-GB" dirty="0"/>
              <a:t> </a:t>
            </a:r>
            <a:r>
              <a:rPr lang="en-GB" dirty="0" err="1"/>
              <a:t>мнение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участват</a:t>
            </a:r>
            <a:r>
              <a:rPr lang="en-GB" dirty="0"/>
              <a:t> </a:t>
            </a:r>
            <a:r>
              <a:rPr lang="en-GB" dirty="0" err="1"/>
              <a:t>във</a:t>
            </a:r>
            <a:r>
              <a:rPr lang="en-GB" dirty="0"/>
              <a:t> </a:t>
            </a:r>
            <a:r>
              <a:rPr lang="en-GB" dirty="0" err="1"/>
              <a:t>вземането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решения</a:t>
            </a:r>
            <a:r>
              <a:rPr lang="en-GB" dirty="0"/>
              <a:t> </a:t>
            </a:r>
            <a:r>
              <a:rPr lang="en-GB" dirty="0" err="1"/>
              <a:t>във</a:t>
            </a:r>
            <a:r>
              <a:rPr lang="en-GB" dirty="0"/>
              <a:t> </a:t>
            </a:r>
            <a:r>
              <a:rPr lang="en-GB" dirty="0" err="1"/>
              <a:t>всички</a:t>
            </a:r>
            <a:r>
              <a:rPr lang="en-GB" dirty="0"/>
              <a:t> </a:t>
            </a:r>
            <a:r>
              <a:rPr lang="en-GB" dirty="0" err="1"/>
              <a:t>аспекти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своя</a:t>
            </a:r>
            <a:r>
              <a:rPr lang="en-GB" dirty="0"/>
              <a:t> </a:t>
            </a:r>
            <a:r>
              <a:rPr lang="en-GB" dirty="0" err="1"/>
              <a:t>живот</a:t>
            </a:r>
            <a:r>
              <a:rPr lang="en-GB" dirty="0"/>
              <a:t>.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децата</a:t>
            </a:r>
            <a:r>
              <a:rPr lang="en-GB" dirty="0"/>
              <a:t> </a:t>
            </a:r>
            <a:r>
              <a:rPr lang="en-GB" dirty="0" err="1"/>
              <a:t>това</a:t>
            </a:r>
            <a:r>
              <a:rPr lang="en-GB" dirty="0"/>
              <a:t> </a:t>
            </a:r>
            <a:r>
              <a:rPr lang="en-GB" dirty="0" err="1"/>
              <a:t>право</a:t>
            </a:r>
            <a:r>
              <a:rPr lang="en-GB" dirty="0"/>
              <a:t> </a:t>
            </a:r>
            <a:r>
              <a:rPr lang="en-GB" dirty="0" err="1"/>
              <a:t>е</a:t>
            </a:r>
            <a:r>
              <a:rPr lang="en-GB" dirty="0"/>
              <a:t> </a:t>
            </a:r>
            <a:r>
              <a:rPr lang="en-GB" dirty="0" err="1"/>
              <a:t>дефинирано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Член</a:t>
            </a:r>
            <a:r>
              <a:rPr lang="en-GB" dirty="0"/>
              <a:t> 12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i="1" dirty="0" err="1"/>
              <a:t>Конвенцията</a:t>
            </a:r>
            <a:r>
              <a:rPr lang="en-GB" i="1" dirty="0"/>
              <a:t> </a:t>
            </a:r>
            <a:r>
              <a:rPr lang="en-GB" i="1" dirty="0" err="1"/>
              <a:t>за</a:t>
            </a:r>
            <a:r>
              <a:rPr lang="en-GB" i="1" dirty="0"/>
              <a:t> </a:t>
            </a:r>
            <a:r>
              <a:rPr lang="en-GB" i="1" dirty="0" err="1"/>
              <a:t>правата</a:t>
            </a:r>
            <a:r>
              <a:rPr lang="en-GB" i="1" dirty="0"/>
              <a:t> </a:t>
            </a:r>
            <a:r>
              <a:rPr lang="en-GB" i="1" dirty="0" err="1"/>
              <a:t>на</a:t>
            </a:r>
            <a:r>
              <a:rPr lang="en-GB" i="1" dirty="0"/>
              <a:t> </a:t>
            </a:r>
            <a:r>
              <a:rPr lang="en-GB" i="1" dirty="0" err="1"/>
              <a:t>детето</a:t>
            </a:r>
            <a:r>
              <a:rPr lang="en-GB" dirty="0"/>
              <a:t>. </a:t>
            </a:r>
            <a:endParaRPr lang="bg-BG" dirty="0" smtClean="0"/>
          </a:p>
          <a:p>
            <a:endParaRPr lang="bg-BG" i="1" dirty="0"/>
          </a:p>
          <a:p>
            <a:r>
              <a:rPr lang="en-GB" i="1" dirty="0" err="1" smtClean="0"/>
              <a:t>Стратегията</a:t>
            </a:r>
            <a:r>
              <a:rPr lang="en-GB" i="1" dirty="0" smtClean="0"/>
              <a:t> </a:t>
            </a:r>
            <a:r>
              <a:rPr lang="en-GB" i="1" dirty="0" err="1"/>
              <a:t>за</a:t>
            </a:r>
            <a:r>
              <a:rPr lang="en-GB" i="1" dirty="0"/>
              <a:t> </a:t>
            </a:r>
            <a:r>
              <a:rPr lang="en-GB" i="1" dirty="0" err="1"/>
              <a:t>интеграция</a:t>
            </a:r>
            <a:r>
              <a:rPr lang="en-GB" i="1" dirty="0"/>
              <a:t> </a:t>
            </a:r>
            <a:r>
              <a:rPr lang="en-GB" i="1" dirty="0" err="1"/>
              <a:t>на</a:t>
            </a:r>
            <a:r>
              <a:rPr lang="en-GB" i="1" dirty="0"/>
              <a:t> </a:t>
            </a:r>
            <a:r>
              <a:rPr lang="en-GB" i="1" dirty="0" err="1"/>
              <a:t>ромите</a:t>
            </a:r>
            <a:r>
              <a:rPr lang="en-GB" i="1" dirty="0"/>
              <a:t> </a:t>
            </a:r>
            <a:r>
              <a:rPr lang="en-GB" i="1" dirty="0" err="1"/>
              <a:t>на</a:t>
            </a:r>
            <a:r>
              <a:rPr lang="en-GB" i="1" dirty="0"/>
              <a:t> </a:t>
            </a:r>
            <a:r>
              <a:rPr lang="en-GB" i="1" dirty="0" err="1"/>
              <a:t>Европейската</a:t>
            </a:r>
            <a:r>
              <a:rPr lang="en-GB" i="1" dirty="0"/>
              <a:t> </a:t>
            </a:r>
            <a:r>
              <a:rPr lang="en-GB" i="1" dirty="0" err="1"/>
              <a:t>комисия</a:t>
            </a:r>
            <a:r>
              <a:rPr lang="en-GB" dirty="0"/>
              <a:t> (2011)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опитва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справи</a:t>
            </a:r>
            <a:r>
              <a:rPr lang="en-GB" dirty="0"/>
              <a:t> </a:t>
            </a:r>
            <a:r>
              <a:rPr lang="en-GB" dirty="0" err="1"/>
              <a:t>със</a:t>
            </a:r>
            <a:r>
              <a:rPr lang="en-GB" dirty="0"/>
              <a:t> </a:t>
            </a:r>
            <a:r>
              <a:rPr lang="en-GB" dirty="0" err="1"/>
              <a:t>структурите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системите</a:t>
            </a:r>
            <a:r>
              <a:rPr lang="en-GB" dirty="0"/>
              <a:t>, </a:t>
            </a:r>
            <a:r>
              <a:rPr lang="en-GB" dirty="0" err="1"/>
              <a:t>които</a:t>
            </a:r>
            <a:r>
              <a:rPr lang="en-GB" dirty="0"/>
              <a:t> </a:t>
            </a:r>
            <a:r>
              <a:rPr lang="en-GB" dirty="0" err="1"/>
              <a:t>маргинализират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изключват</a:t>
            </a:r>
            <a:r>
              <a:rPr lang="en-GB" dirty="0"/>
              <a:t> </a:t>
            </a:r>
            <a:r>
              <a:rPr lang="en-GB" dirty="0" err="1"/>
              <a:t>ромските</a:t>
            </a:r>
            <a:r>
              <a:rPr lang="en-GB" dirty="0"/>
              <a:t> </a:t>
            </a:r>
            <a:r>
              <a:rPr lang="en-GB" dirty="0" err="1"/>
              <a:t>общности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социална</a:t>
            </a:r>
            <a:r>
              <a:rPr lang="en-GB" dirty="0"/>
              <a:t>, </a:t>
            </a:r>
            <a:r>
              <a:rPr lang="en-GB" dirty="0" err="1"/>
              <a:t>икономическа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политическа</a:t>
            </a:r>
            <a:r>
              <a:rPr lang="en-GB" dirty="0"/>
              <a:t> </a:t>
            </a:r>
            <a:r>
              <a:rPr lang="en-GB" dirty="0" err="1"/>
              <a:t>интеграция</a:t>
            </a:r>
            <a:r>
              <a:rPr lang="en-GB" dirty="0"/>
              <a:t>. </a:t>
            </a:r>
            <a:endParaRPr lang="bg-BG" dirty="0" smtClean="0"/>
          </a:p>
          <a:p>
            <a:endParaRPr lang="bg-BG" i="1" dirty="0"/>
          </a:p>
          <a:p>
            <a:r>
              <a:rPr lang="en-GB" i="1" dirty="0" err="1" smtClean="0"/>
              <a:t>Препоръките</a:t>
            </a:r>
            <a:r>
              <a:rPr lang="en-GB" i="1" dirty="0" smtClean="0"/>
              <a:t> </a:t>
            </a:r>
            <a:r>
              <a:rPr lang="en-GB" i="1" dirty="0" err="1"/>
              <a:t>за</a:t>
            </a:r>
            <a:r>
              <a:rPr lang="en-GB" i="1" dirty="0"/>
              <a:t> </a:t>
            </a:r>
            <a:r>
              <a:rPr lang="en-GB" i="1" dirty="0" err="1"/>
              <a:t>участие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Съвета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Европа</a:t>
            </a:r>
            <a:r>
              <a:rPr lang="en-GB" dirty="0"/>
              <a:t> (2012) </a:t>
            </a:r>
            <a:r>
              <a:rPr lang="en-GB" dirty="0" err="1"/>
              <a:t>подчертават</a:t>
            </a:r>
            <a:r>
              <a:rPr lang="en-GB" dirty="0"/>
              <a:t>, </a:t>
            </a:r>
            <a:r>
              <a:rPr lang="en-GB" dirty="0" err="1"/>
              <a:t>че</a:t>
            </a:r>
            <a:r>
              <a:rPr lang="en-GB" dirty="0"/>
              <a:t> </a:t>
            </a:r>
            <a:r>
              <a:rPr lang="en-GB" dirty="0" err="1"/>
              <a:t>детското</a:t>
            </a:r>
            <a:r>
              <a:rPr lang="en-GB" dirty="0"/>
              <a:t> </a:t>
            </a:r>
            <a:r>
              <a:rPr lang="en-GB" dirty="0" err="1"/>
              <a:t>участие</a:t>
            </a:r>
            <a:r>
              <a:rPr lang="en-GB" dirty="0"/>
              <a:t> </a:t>
            </a:r>
            <a:r>
              <a:rPr lang="en-GB" dirty="0" err="1"/>
              <a:t>трябва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бъде</a:t>
            </a:r>
            <a:r>
              <a:rPr lang="en-GB" dirty="0"/>
              <a:t> </a:t>
            </a:r>
            <a:r>
              <a:rPr lang="en-GB" dirty="0" err="1"/>
              <a:t>фасилитирано</a:t>
            </a:r>
            <a:r>
              <a:rPr lang="en-GB" dirty="0"/>
              <a:t> </a:t>
            </a:r>
            <a:r>
              <a:rPr lang="en-GB" dirty="0" err="1"/>
              <a:t>във</a:t>
            </a:r>
            <a:r>
              <a:rPr lang="en-GB" dirty="0"/>
              <a:t> </a:t>
            </a:r>
            <a:r>
              <a:rPr lang="en-GB" dirty="0" err="1"/>
              <a:t>всички</a:t>
            </a:r>
            <a:r>
              <a:rPr lang="en-GB" dirty="0"/>
              <a:t> </a:t>
            </a:r>
            <a:r>
              <a:rPr lang="en-GB" dirty="0" err="1"/>
              <a:t>аспекти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обществения</a:t>
            </a:r>
            <a:r>
              <a:rPr lang="en-GB" dirty="0"/>
              <a:t> </a:t>
            </a:r>
            <a:r>
              <a:rPr lang="en-GB" dirty="0" err="1"/>
              <a:t>живот</a:t>
            </a:r>
            <a:r>
              <a:rPr lang="en-GB" dirty="0"/>
              <a:t>, </a:t>
            </a:r>
            <a:r>
              <a:rPr lang="en-GB" dirty="0" err="1"/>
              <a:t>включително</a:t>
            </a:r>
            <a:r>
              <a:rPr lang="en-GB" dirty="0"/>
              <a:t> </a:t>
            </a:r>
            <a:r>
              <a:rPr lang="en-GB" dirty="0" err="1"/>
              <a:t>политиките</a:t>
            </a:r>
            <a:r>
              <a:rPr lang="en-GB" dirty="0"/>
              <a:t>, </a:t>
            </a:r>
            <a:r>
              <a:rPr lang="en-GB" dirty="0" err="1"/>
              <a:t>услугите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образованието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199" y="1127343"/>
            <a:ext cx="58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PEER </a:t>
            </a:r>
            <a:r>
              <a:rPr lang="bg-BG" sz="2000" b="1" dirty="0" err="1" smtClean="0"/>
              <a:t>промотира</a:t>
            </a:r>
            <a:r>
              <a:rPr lang="bg-BG" sz="2000" b="1" dirty="0" smtClean="0"/>
              <a:t> детското участие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608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487" y="1177447"/>
            <a:ext cx="88809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Участието</a:t>
            </a:r>
            <a:r>
              <a:rPr lang="en-GB" b="1" dirty="0"/>
              <a:t> </a:t>
            </a:r>
            <a:r>
              <a:rPr lang="en-GB" b="1" dirty="0" err="1"/>
              <a:t>може</a:t>
            </a:r>
            <a:r>
              <a:rPr lang="en-GB" b="1" dirty="0"/>
              <a:t> </a:t>
            </a:r>
            <a:r>
              <a:rPr lang="en-GB" b="1" dirty="0" err="1"/>
              <a:t>да</a:t>
            </a:r>
            <a:r>
              <a:rPr lang="en-GB" b="1" dirty="0"/>
              <a:t> </a:t>
            </a:r>
            <a:r>
              <a:rPr lang="en-GB" b="1" dirty="0" err="1"/>
              <a:t>бъде</a:t>
            </a:r>
            <a:r>
              <a:rPr lang="en-GB" b="1" dirty="0"/>
              <a:t> </a:t>
            </a:r>
            <a:r>
              <a:rPr lang="en-GB" b="1" dirty="0" err="1"/>
              <a:t>разбрано</a:t>
            </a:r>
            <a:r>
              <a:rPr lang="en-GB" b="1" dirty="0"/>
              <a:t> </a:t>
            </a:r>
            <a:r>
              <a:rPr lang="en-GB" b="1" dirty="0" err="1"/>
              <a:t>по</a:t>
            </a:r>
            <a:r>
              <a:rPr lang="en-GB" b="1" dirty="0"/>
              <a:t> </a:t>
            </a:r>
            <a:r>
              <a:rPr lang="en-GB" b="1" dirty="0" err="1"/>
              <a:t>различни</a:t>
            </a:r>
            <a:r>
              <a:rPr lang="en-GB" b="1" dirty="0"/>
              <a:t> </a:t>
            </a:r>
            <a:r>
              <a:rPr lang="en-GB" b="1" dirty="0" err="1" smtClean="0"/>
              <a:t>начини</a:t>
            </a:r>
            <a:endParaRPr lang="bg-BG" b="1" dirty="0"/>
          </a:p>
          <a:p>
            <a:endParaRPr lang="bg-BG" dirty="0" smtClean="0"/>
          </a:p>
          <a:p>
            <a:endParaRPr lang="en-US" dirty="0"/>
          </a:p>
          <a:p>
            <a:r>
              <a:rPr lang="en-GB" i="1" dirty="0"/>
              <a:t> “</a:t>
            </a:r>
            <a:r>
              <a:rPr lang="en-GB" i="1" dirty="0" err="1"/>
              <a:t>Участие</a:t>
            </a:r>
            <a:r>
              <a:rPr lang="en-GB" i="1" dirty="0"/>
              <a:t> </a:t>
            </a:r>
            <a:r>
              <a:rPr lang="en-GB" i="1" dirty="0" err="1"/>
              <a:t>е</a:t>
            </a:r>
            <a:r>
              <a:rPr lang="en-GB" i="1" dirty="0"/>
              <a:t> </a:t>
            </a:r>
            <a:r>
              <a:rPr lang="en-GB" i="1" dirty="0" err="1"/>
              <a:t>това</a:t>
            </a:r>
            <a:r>
              <a:rPr lang="en-GB" i="1" dirty="0"/>
              <a:t>, </a:t>
            </a:r>
            <a:r>
              <a:rPr lang="en-GB" i="1" dirty="0" err="1"/>
              <a:t>децата</a:t>
            </a:r>
            <a:r>
              <a:rPr lang="en-GB" i="1" dirty="0"/>
              <a:t>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имат</a:t>
            </a:r>
            <a:r>
              <a:rPr lang="en-GB" i="1" dirty="0"/>
              <a:t> </a:t>
            </a:r>
            <a:r>
              <a:rPr lang="en-GB" i="1" dirty="0" err="1"/>
              <a:t>възможност</a:t>
            </a:r>
            <a:r>
              <a:rPr lang="en-GB" i="1" dirty="0"/>
              <a:t>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изразят</a:t>
            </a:r>
            <a:r>
              <a:rPr lang="en-GB" i="1" dirty="0"/>
              <a:t> </a:t>
            </a:r>
            <a:r>
              <a:rPr lang="en-GB" i="1" dirty="0" err="1"/>
              <a:t>своите</a:t>
            </a:r>
            <a:r>
              <a:rPr lang="en-GB" i="1" dirty="0"/>
              <a:t> </a:t>
            </a:r>
            <a:r>
              <a:rPr lang="en-GB" i="1" dirty="0" err="1"/>
              <a:t>мнения</a:t>
            </a:r>
            <a:r>
              <a:rPr lang="en-GB" i="1" dirty="0"/>
              <a:t>,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влияят</a:t>
            </a:r>
            <a:r>
              <a:rPr lang="en-GB" i="1" dirty="0"/>
              <a:t> </a:t>
            </a:r>
            <a:r>
              <a:rPr lang="en-GB" i="1" dirty="0" err="1"/>
              <a:t>на</a:t>
            </a:r>
            <a:r>
              <a:rPr lang="en-GB" i="1" dirty="0"/>
              <a:t> </a:t>
            </a:r>
            <a:r>
              <a:rPr lang="en-GB" i="1" dirty="0" err="1"/>
              <a:t>вземането</a:t>
            </a:r>
            <a:r>
              <a:rPr lang="en-GB" i="1" dirty="0"/>
              <a:t> </a:t>
            </a:r>
            <a:r>
              <a:rPr lang="en-GB" i="1" dirty="0" err="1"/>
              <a:t>на</a:t>
            </a:r>
            <a:r>
              <a:rPr lang="en-GB" i="1" dirty="0"/>
              <a:t> </a:t>
            </a:r>
            <a:r>
              <a:rPr lang="en-GB" i="1" dirty="0" err="1"/>
              <a:t>решения</a:t>
            </a:r>
            <a:r>
              <a:rPr lang="en-GB" i="1" dirty="0"/>
              <a:t> </a:t>
            </a:r>
            <a:r>
              <a:rPr lang="en-GB" i="1" dirty="0" err="1"/>
              <a:t>и</a:t>
            </a:r>
            <a:r>
              <a:rPr lang="en-GB" i="1" dirty="0"/>
              <a:t>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постигат</a:t>
            </a:r>
            <a:r>
              <a:rPr lang="en-GB" i="1" dirty="0"/>
              <a:t> </a:t>
            </a:r>
            <a:r>
              <a:rPr lang="en-GB" i="1" dirty="0" err="1"/>
              <a:t>промяна</a:t>
            </a:r>
            <a:r>
              <a:rPr lang="en-GB" i="1" dirty="0"/>
              <a:t>.” </a:t>
            </a:r>
            <a:r>
              <a:rPr lang="en-GB" dirty="0"/>
              <a:t>(Save the Children 2010 p.4). </a:t>
            </a:r>
            <a:endParaRPr lang="bg-BG" dirty="0" smtClean="0"/>
          </a:p>
          <a:p>
            <a:endParaRPr lang="en-US" dirty="0"/>
          </a:p>
          <a:p>
            <a:r>
              <a:rPr lang="en-GB" i="1" dirty="0"/>
              <a:t>“</a:t>
            </a:r>
            <a:r>
              <a:rPr lang="en-GB" i="1" dirty="0" err="1"/>
              <a:t>Участие</a:t>
            </a:r>
            <a:r>
              <a:rPr lang="en-GB" i="1" dirty="0"/>
              <a:t>” </a:t>
            </a:r>
            <a:r>
              <a:rPr lang="en-GB" i="1" dirty="0" err="1"/>
              <a:t>е</a:t>
            </a:r>
            <a:r>
              <a:rPr lang="en-GB" i="1" dirty="0"/>
              <a:t> </a:t>
            </a:r>
            <a:r>
              <a:rPr lang="en-GB" i="1" dirty="0" err="1"/>
              <a:t>това</a:t>
            </a:r>
            <a:r>
              <a:rPr lang="en-GB" i="1" dirty="0"/>
              <a:t>, </a:t>
            </a:r>
            <a:r>
              <a:rPr lang="en-GB" i="1" dirty="0" err="1"/>
              <a:t>индивиди</a:t>
            </a:r>
            <a:r>
              <a:rPr lang="en-GB" i="1" dirty="0"/>
              <a:t> </a:t>
            </a:r>
            <a:r>
              <a:rPr lang="en-GB" i="1" dirty="0" err="1"/>
              <a:t>или</a:t>
            </a:r>
            <a:r>
              <a:rPr lang="en-GB" i="1" dirty="0"/>
              <a:t> </a:t>
            </a:r>
            <a:r>
              <a:rPr lang="en-GB" i="1" dirty="0" err="1"/>
              <a:t>групи</a:t>
            </a:r>
            <a:r>
              <a:rPr lang="en-GB" i="1" dirty="0"/>
              <a:t> </a:t>
            </a:r>
            <a:r>
              <a:rPr lang="en-GB" i="1" dirty="0" err="1"/>
              <a:t>от</a:t>
            </a:r>
            <a:r>
              <a:rPr lang="en-GB" i="1" dirty="0"/>
              <a:t> </a:t>
            </a:r>
            <a:r>
              <a:rPr lang="en-GB" i="1" dirty="0" err="1"/>
              <a:t>индивиди</a:t>
            </a:r>
            <a:r>
              <a:rPr lang="en-GB" i="1" dirty="0"/>
              <a:t>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имат</a:t>
            </a:r>
            <a:r>
              <a:rPr lang="en-GB" i="1" dirty="0"/>
              <a:t> </a:t>
            </a:r>
            <a:r>
              <a:rPr lang="en-GB" i="1" dirty="0" err="1"/>
              <a:t>правото</a:t>
            </a:r>
            <a:r>
              <a:rPr lang="en-GB" i="1" dirty="0"/>
              <a:t>, </a:t>
            </a:r>
            <a:r>
              <a:rPr lang="en-GB" i="1" dirty="0" err="1"/>
              <a:t>средствата</a:t>
            </a:r>
            <a:r>
              <a:rPr lang="en-GB" i="1" dirty="0"/>
              <a:t>, </a:t>
            </a:r>
            <a:r>
              <a:rPr lang="en-GB" i="1" dirty="0" err="1"/>
              <a:t>пространството</a:t>
            </a:r>
            <a:r>
              <a:rPr lang="en-GB" i="1" dirty="0"/>
              <a:t>, </a:t>
            </a:r>
            <a:r>
              <a:rPr lang="en-GB" i="1" dirty="0" err="1"/>
              <a:t>възможността</a:t>
            </a:r>
            <a:r>
              <a:rPr lang="en-GB" i="1" dirty="0"/>
              <a:t> </a:t>
            </a:r>
            <a:r>
              <a:rPr lang="en-GB" i="1" dirty="0" err="1"/>
              <a:t>и</a:t>
            </a:r>
            <a:r>
              <a:rPr lang="en-GB" i="1" dirty="0"/>
              <a:t>, </a:t>
            </a:r>
            <a:r>
              <a:rPr lang="en-GB" i="1" dirty="0" err="1"/>
              <a:t>когато</a:t>
            </a:r>
            <a:r>
              <a:rPr lang="en-GB" i="1" dirty="0"/>
              <a:t> </a:t>
            </a:r>
            <a:r>
              <a:rPr lang="en-GB" i="1" dirty="0" err="1"/>
              <a:t>е</a:t>
            </a:r>
            <a:r>
              <a:rPr lang="en-GB" i="1" dirty="0"/>
              <a:t> </a:t>
            </a:r>
            <a:r>
              <a:rPr lang="en-GB" i="1" dirty="0" err="1"/>
              <a:t>необходимо</a:t>
            </a:r>
            <a:r>
              <a:rPr lang="en-GB" i="1" dirty="0"/>
              <a:t>, </a:t>
            </a:r>
            <a:r>
              <a:rPr lang="en-GB" i="1" dirty="0" err="1"/>
              <a:t>подкрепата</a:t>
            </a:r>
            <a:r>
              <a:rPr lang="en-GB" i="1" dirty="0"/>
              <a:t> </a:t>
            </a:r>
            <a:r>
              <a:rPr lang="en-GB" i="1" dirty="0" err="1"/>
              <a:t>свободно</a:t>
            </a:r>
            <a:r>
              <a:rPr lang="en-GB" i="1" dirty="0"/>
              <a:t>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изразяват</a:t>
            </a:r>
            <a:r>
              <a:rPr lang="en-GB" i="1" dirty="0"/>
              <a:t> </a:t>
            </a:r>
            <a:r>
              <a:rPr lang="en-GB" i="1" dirty="0" err="1"/>
              <a:t>своите</a:t>
            </a:r>
            <a:r>
              <a:rPr lang="en-GB" i="1" dirty="0"/>
              <a:t> </a:t>
            </a:r>
            <a:r>
              <a:rPr lang="en-GB" i="1" dirty="0" err="1"/>
              <a:t>мнения</a:t>
            </a:r>
            <a:r>
              <a:rPr lang="en-GB" i="1" dirty="0"/>
              <a:t>,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бъдат</a:t>
            </a:r>
            <a:r>
              <a:rPr lang="en-GB" i="1" dirty="0"/>
              <a:t> </a:t>
            </a:r>
            <a:r>
              <a:rPr lang="en-GB" i="1" dirty="0" err="1"/>
              <a:t>чути</a:t>
            </a:r>
            <a:r>
              <a:rPr lang="en-GB" i="1" dirty="0"/>
              <a:t> </a:t>
            </a:r>
            <a:r>
              <a:rPr lang="en-GB" i="1" dirty="0" err="1"/>
              <a:t>и</a:t>
            </a:r>
            <a:r>
              <a:rPr lang="en-GB" i="1" dirty="0"/>
              <a:t> </a:t>
            </a:r>
            <a:r>
              <a:rPr lang="en-GB" i="1" dirty="0" err="1"/>
              <a:t>да</a:t>
            </a:r>
            <a:r>
              <a:rPr lang="en-GB" i="1" dirty="0"/>
              <a:t> </a:t>
            </a:r>
            <a:r>
              <a:rPr lang="en-GB" i="1" dirty="0" err="1"/>
              <a:t>допринасят</a:t>
            </a:r>
            <a:r>
              <a:rPr lang="en-GB" i="1" dirty="0"/>
              <a:t> </a:t>
            </a:r>
            <a:r>
              <a:rPr lang="en-GB" i="1" dirty="0" err="1"/>
              <a:t>към</a:t>
            </a:r>
            <a:r>
              <a:rPr lang="en-GB" i="1" dirty="0"/>
              <a:t> </a:t>
            </a:r>
            <a:r>
              <a:rPr lang="en-GB" i="1" dirty="0" err="1"/>
              <a:t>вземането</a:t>
            </a:r>
            <a:r>
              <a:rPr lang="en-GB" i="1" dirty="0"/>
              <a:t> </a:t>
            </a:r>
            <a:r>
              <a:rPr lang="en-GB" i="1" dirty="0" err="1"/>
              <a:t>на</a:t>
            </a:r>
            <a:r>
              <a:rPr lang="en-GB" i="1" dirty="0"/>
              <a:t> </a:t>
            </a:r>
            <a:r>
              <a:rPr lang="en-GB" i="1" dirty="0" err="1"/>
              <a:t>решения</a:t>
            </a:r>
            <a:r>
              <a:rPr lang="en-GB" i="1" dirty="0"/>
              <a:t> </a:t>
            </a:r>
            <a:r>
              <a:rPr lang="en-GB" i="1" dirty="0" err="1"/>
              <a:t>по</a:t>
            </a:r>
            <a:r>
              <a:rPr lang="en-GB" i="1" dirty="0"/>
              <a:t> </a:t>
            </a:r>
            <a:r>
              <a:rPr lang="en-GB" i="1" dirty="0" err="1"/>
              <a:t>теми</a:t>
            </a:r>
            <a:r>
              <a:rPr lang="en-GB" i="1" dirty="0"/>
              <a:t>, </a:t>
            </a:r>
            <a:r>
              <a:rPr lang="en-GB" i="1" dirty="0" err="1"/>
              <a:t>които</a:t>
            </a:r>
            <a:r>
              <a:rPr lang="en-GB" i="1" dirty="0"/>
              <a:t> </a:t>
            </a:r>
            <a:r>
              <a:rPr lang="en-GB" i="1" dirty="0" err="1"/>
              <a:t>ги</a:t>
            </a:r>
            <a:r>
              <a:rPr lang="en-GB" i="1" dirty="0"/>
              <a:t> </a:t>
            </a:r>
            <a:r>
              <a:rPr lang="en-GB" i="1" dirty="0" err="1"/>
              <a:t>засягат</a:t>
            </a:r>
            <a:r>
              <a:rPr lang="en-GB" i="1" dirty="0"/>
              <a:t>.” </a:t>
            </a:r>
            <a:r>
              <a:rPr lang="en-GB" dirty="0"/>
              <a:t>(Council of Europe 2012 p.6) </a:t>
            </a:r>
            <a:endParaRPr lang="bg-BG" dirty="0" smtClean="0"/>
          </a:p>
          <a:p>
            <a:endParaRPr lang="en-US" dirty="0"/>
          </a:p>
          <a:p>
            <a:r>
              <a:rPr lang="en-GB" dirty="0" err="1"/>
              <a:t>Участието</a:t>
            </a:r>
            <a:r>
              <a:rPr lang="en-GB" dirty="0"/>
              <a:t> </a:t>
            </a:r>
            <a:r>
              <a:rPr lang="en-GB" dirty="0" err="1"/>
              <a:t>е</a:t>
            </a:r>
            <a:r>
              <a:rPr lang="en-GB" dirty="0"/>
              <a:t> </a:t>
            </a:r>
            <a:r>
              <a:rPr lang="en-GB" dirty="0" err="1"/>
              <a:t>фундаментален</a:t>
            </a:r>
            <a:r>
              <a:rPr lang="en-GB" dirty="0"/>
              <a:t> </a:t>
            </a:r>
            <a:r>
              <a:rPr lang="en-GB" dirty="0" err="1"/>
              <a:t>елемент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правата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детето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водещите</a:t>
            </a:r>
            <a:r>
              <a:rPr lang="en-GB" dirty="0"/>
              <a:t> </a:t>
            </a:r>
            <a:r>
              <a:rPr lang="en-GB" dirty="0" err="1"/>
              <a:t>принципи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нашата</a:t>
            </a:r>
            <a:r>
              <a:rPr lang="en-GB" dirty="0"/>
              <a:t> </a:t>
            </a:r>
            <a:r>
              <a:rPr lang="en-GB" dirty="0" err="1"/>
              <a:t>работа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проекта</a:t>
            </a:r>
            <a:r>
              <a:rPr lang="en-GB" dirty="0"/>
              <a:t> PEER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базират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Конвенцията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правата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детето</a:t>
            </a:r>
            <a:r>
              <a:rPr lang="en-GB" dirty="0"/>
              <a:t> (UN CRC). </a:t>
            </a:r>
            <a:endParaRPr lang="en-GB" dirty="0" smtClean="0"/>
          </a:p>
          <a:p>
            <a:r>
              <a:rPr lang="en-GB" dirty="0" err="1" smtClean="0"/>
              <a:t>Участието</a:t>
            </a:r>
            <a:r>
              <a:rPr lang="en-GB" dirty="0" smtClean="0"/>
              <a:t> </a:t>
            </a:r>
            <a:r>
              <a:rPr lang="en-GB" dirty="0" err="1"/>
              <a:t>има</a:t>
            </a:r>
            <a:r>
              <a:rPr lang="en-GB" dirty="0"/>
              <a:t> </a:t>
            </a:r>
            <a:r>
              <a:rPr lang="en-GB" dirty="0" err="1"/>
              <a:t>отношение</a:t>
            </a:r>
            <a:r>
              <a:rPr lang="en-GB" dirty="0"/>
              <a:t> </a:t>
            </a:r>
            <a:r>
              <a:rPr lang="en-GB" dirty="0" err="1"/>
              <a:t>към</a:t>
            </a:r>
            <a:r>
              <a:rPr lang="en-GB" dirty="0"/>
              <a:t> </a:t>
            </a:r>
            <a:r>
              <a:rPr lang="en-GB" dirty="0" err="1"/>
              <a:t>упражняването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всички</a:t>
            </a:r>
            <a:r>
              <a:rPr lang="en-GB" dirty="0"/>
              <a:t> </a:t>
            </a:r>
            <a:r>
              <a:rPr lang="en-GB" dirty="0" err="1"/>
              <a:t>останали</a:t>
            </a:r>
            <a:r>
              <a:rPr lang="en-GB" dirty="0"/>
              <a:t> </a:t>
            </a:r>
            <a:r>
              <a:rPr lang="en-GB" dirty="0" err="1"/>
              <a:t>права</a:t>
            </a:r>
            <a:r>
              <a:rPr lang="en-GB" dirty="0"/>
              <a:t>,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семейството</a:t>
            </a:r>
            <a:r>
              <a:rPr lang="en-GB" dirty="0"/>
              <a:t>,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училището</a:t>
            </a:r>
            <a:r>
              <a:rPr lang="en-GB" dirty="0"/>
              <a:t>,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по-широкия</a:t>
            </a:r>
            <a:r>
              <a:rPr lang="en-GB" dirty="0"/>
              <a:t> </a:t>
            </a:r>
            <a:r>
              <a:rPr lang="en-GB" dirty="0" err="1"/>
              <a:t>контекст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общността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обществото</a:t>
            </a:r>
            <a:r>
              <a:rPr lang="en-GB" dirty="0"/>
              <a:t> (UNICEF)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89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274" y="1327759"/>
            <a:ext cx="84174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</a:rPr>
              <a:t>Участието като диалог, действие и промяна</a:t>
            </a:r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r>
              <a:rPr lang="en-GB" b="1" dirty="0" err="1" smtClean="0"/>
              <a:t>В</a:t>
            </a:r>
            <a:r>
              <a:rPr lang="en-GB" b="1" dirty="0" smtClean="0"/>
              <a:t> </a:t>
            </a:r>
            <a:r>
              <a:rPr lang="en-GB" b="1" dirty="0" err="1"/>
              <a:t>проекта</a:t>
            </a:r>
            <a:r>
              <a:rPr lang="en-GB" b="1" dirty="0"/>
              <a:t> PEER </a:t>
            </a:r>
            <a:r>
              <a:rPr lang="en-GB" b="1" dirty="0" err="1"/>
              <a:t>ние</a:t>
            </a:r>
            <a:r>
              <a:rPr lang="en-GB" b="1" dirty="0"/>
              <a:t> </a:t>
            </a:r>
            <a:r>
              <a:rPr lang="en-GB" b="1" dirty="0" err="1"/>
              <a:t>подкрепяхме</a:t>
            </a:r>
            <a:r>
              <a:rPr lang="en-GB" b="1" dirty="0"/>
              <a:t> </a:t>
            </a:r>
            <a:r>
              <a:rPr lang="en-GB" b="1" dirty="0" err="1"/>
              <a:t>участието</a:t>
            </a:r>
            <a:r>
              <a:rPr lang="en-GB" b="1" dirty="0"/>
              <a:t> </a:t>
            </a:r>
            <a:r>
              <a:rPr lang="en-GB" b="1" dirty="0" err="1"/>
              <a:t>не</a:t>
            </a:r>
            <a:r>
              <a:rPr lang="en-GB" b="1" dirty="0"/>
              <a:t> </a:t>
            </a:r>
            <a:r>
              <a:rPr lang="en-GB" b="1" dirty="0" err="1"/>
              <a:t>само</a:t>
            </a:r>
            <a:r>
              <a:rPr lang="en-GB" b="1" dirty="0"/>
              <a:t> </a:t>
            </a:r>
            <a:r>
              <a:rPr lang="en-GB" b="1" dirty="0" err="1"/>
              <a:t>в</a:t>
            </a:r>
            <a:r>
              <a:rPr lang="en-GB" b="1" dirty="0"/>
              <a:t> </a:t>
            </a:r>
            <a:r>
              <a:rPr lang="en-GB" b="1" dirty="0" err="1"/>
              <a:t>това</a:t>
            </a:r>
            <a:r>
              <a:rPr lang="en-GB" b="1" dirty="0"/>
              <a:t> </a:t>
            </a:r>
            <a:r>
              <a:rPr lang="en-GB" b="1" dirty="0" err="1"/>
              <a:t>децата</a:t>
            </a:r>
            <a:r>
              <a:rPr lang="en-GB" b="1" dirty="0"/>
              <a:t> </a:t>
            </a:r>
            <a:r>
              <a:rPr lang="en-GB" b="1" dirty="0" err="1"/>
              <a:t>да</a:t>
            </a:r>
            <a:r>
              <a:rPr lang="en-GB" b="1" dirty="0"/>
              <a:t> </a:t>
            </a:r>
            <a:r>
              <a:rPr lang="en-GB" b="1" dirty="0" err="1"/>
              <a:t>имат</a:t>
            </a:r>
            <a:r>
              <a:rPr lang="en-GB" b="1" dirty="0"/>
              <a:t> </a:t>
            </a:r>
            <a:r>
              <a:rPr lang="en-GB" b="1" dirty="0" err="1"/>
              <a:t>думата</a:t>
            </a:r>
            <a:r>
              <a:rPr lang="en-GB" b="1" dirty="0"/>
              <a:t>, </a:t>
            </a:r>
            <a:r>
              <a:rPr lang="en-GB" b="1" dirty="0" err="1"/>
              <a:t>но</a:t>
            </a:r>
            <a:r>
              <a:rPr lang="en-GB" b="1" dirty="0"/>
              <a:t> </a:t>
            </a:r>
            <a:r>
              <a:rPr lang="en-GB" b="1" dirty="0" err="1"/>
              <a:t>и</a:t>
            </a:r>
            <a:r>
              <a:rPr lang="en-GB" b="1" dirty="0"/>
              <a:t> </a:t>
            </a:r>
            <a:r>
              <a:rPr lang="en-GB" b="1" dirty="0" err="1"/>
              <a:t>в</a:t>
            </a:r>
            <a:r>
              <a:rPr lang="en-GB" b="1" dirty="0"/>
              <a:t> </a:t>
            </a:r>
            <a:r>
              <a:rPr lang="en-GB" b="1" dirty="0" err="1"/>
              <a:t>това</a:t>
            </a:r>
            <a:r>
              <a:rPr lang="en-GB" b="1" dirty="0"/>
              <a:t> </a:t>
            </a:r>
            <a:r>
              <a:rPr lang="en-GB" b="1" dirty="0" err="1"/>
              <a:t>да</a:t>
            </a:r>
            <a:r>
              <a:rPr lang="en-GB" b="1" dirty="0"/>
              <a:t> </a:t>
            </a:r>
            <a:r>
              <a:rPr lang="en-GB" b="1" dirty="0" err="1"/>
              <a:t>могат</a:t>
            </a:r>
            <a:r>
              <a:rPr lang="en-GB" b="1" dirty="0"/>
              <a:t> </a:t>
            </a:r>
            <a:r>
              <a:rPr lang="en-GB" b="1" dirty="0" err="1"/>
              <a:t>да</a:t>
            </a:r>
            <a:r>
              <a:rPr lang="en-GB" b="1" dirty="0"/>
              <a:t> </a:t>
            </a:r>
            <a:r>
              <a:rPr lang="en-GB" b="1" dirty="0" err="1"/>
              <a:t>направят</a:t>
            </a:r>
            <a:r>
              <a:rPr lang="en-GB" b="1" dirty="0"/>
              <a:t> </a:t>
            </a:r>
            <a:r>
              <a:rPr lang="en-GB" b="1" dirty="0" err="1"/>
              <a:t>промяна</a:t>
            </a:r>
            <a:r>
              <a:rPr lang="en-GB" b="1" dirty="0"/>
              <a:t>. </a:t>
            </a:r>
            <a:endParaRPr lang="bg-BG" b="1" dirty="0" smtClean="0"/>
          </a:p>
          <a:p>
            <a:endParaRPr lang="bg-BG" b="1" dirty="0"/>
          </a:p>
          <a:p>
            <a:endParaRPr lang="en-US" dirty="0"/>
          </a:p>
          <a:p>
            <a:r>
              <a:rPr lang="en-GB" dirty="0" err="1"/>
              <a:t>Когато</a:t>
            </a:r>
            <a:r>
              <a:rPr lang="en-GB" dirty="0"/>
              <a:t> </a:t>
            </a:r>
            <a:r>
              <a:rPr lang="en-GB" dirty="0" err="1"/>
              <a:t>участието</a:t>
            </a:r>
            <a:r>
              <a:rPr lang="en-GB" dirty="0"/>
              <a:t> </a:t>
            </a:r>
            <a:r>
              <a:rPr lang="en-GB" dirty="0" err="1"/>
              <a:t>е</a:t>
            </a:r>
            <a:r>
              <a:rPr lang="en-GB" dirty="0"/>
              <a:t> </a:t>
            </a:r>
            <a:r>
              <a:rPr lang="en-GB" dirty="0" err="1"/>
              <a:t>фокусирано</a:t>
            </a:r>
            <a:r>
              <a:rPr lang="en-GB" dirty="0"/>
              <a:t> </a:t>
            </a:r>
            <a:r>
              <a:rPr lang="en-GB" dirty="0" err="1"/>
              <a:t>върху</a:t>
            </a:r>
            <a:r>
              <a:rPr lang="en-GB" dirty="0"/>
              <a:t> </a:t>
            </a:r>
            <a:r>
              <a:rPr lang="en-GB" dirty="0" err="1"/>
              <a:t>действие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промяна</a:t>
            </a:r>
            <a:r>
              <a:rPr lang="en-GB" dirty="0"/>
              <a:t>,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само</a:t>
            </a:r>
            <a:r>
              <a:rPr lang="en-GB" dirty="0"/>
              <a:t> </a:t>
            </a:r>
            <a:r>
              <a:rPr lang="en-GB" dirty="0" err="1"/>
              <a:t>върху</a:t>
            </a:r>
            <a:r>
              <a:rPr lang="en-GB" dirty="0"/>
              <a:t> </a:t>
            </a:r>
            <a:r>
              <a:rPr lang="en-GB" dirty="0" err="1"/>
              <a:t>това</a:t>
            </a:r>
            <a:r>
              <a:rPr lang="en-GB" dirty="0"/>
              <a:t>, </a:t>
            </a:r>
            <a:r>
              <a:rPr lang="en-GB" dirty="0" err="1"/>
              <a:t>децата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изкажат</a:t>
            </a:r>
            <a:r>
              <a:rPr lang="en-GB" dirty="0"/>
              <a:t> </a:t>
            </a:r>
            <a:r>
              <a:rPr lang="en-GB" dirty="0" err="1"/>
              <a:t>мнения</a:t>
            </a:r>
            <a:r>
              <a:rPr lang="en-GB" dirty="0"/>
              <a:t>, </a:t>
            </a:r>
            <a:r>
              <a:rPr lang="en-GB" dirty="0" err="1"/>
              <a:t>тогава</a:t>
            </a:r>
            <a:r>
              <a:rPr lang="en-GB" dirty="0"/>
              <a:t> </a:t>
            </a:r>
            <a:r>
              <a:rPr lang="en-GB" dirty="0" err="1"/>
              <a:t>процесът</a:t>
            </a:r>
            <a:r>
              <a:rPr lang="en-GB" dirty="0"/>
              <a:t>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превръща</a:t>
            </a:r>
            <a:r>
              <a:rPr lang="en-GB" dirty="0"/>
              <a:t> </a:t>
            </a:r>
            <a:r>
              <a:rPr lang="en-GB" dirty="0" err="1"/>
              <a:t>много</a:t>
            </a:r>
            <a:r>
              <a:rPr lang="en-GB" dirty="0"/>
              <a:t> </a:t>
            </a:r>
            <a:r>
              <a:rPr lang="en-GB" dirty="0" err="1"/>
              <a:t>повече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учене</a:t>
            </a:r>
            <a:r>
              <a:rPr lang="en-GB" dirty="0"/>
              <a:t> </a:t>
            </a:r>
            <a:r>
              <a:rPr lang="en-GB" dirty="0" err="1"/>
              <a:t>чрез</a:t>
            </a:r>
            <a:r>
              <a:rPr lang="en-GB" dirty="0"/>
              <a:t> </a:t>
            </a:r>
            <a:r>
              <a:rPr lang="en-GB" dirty="0" err="1" smtClean="0"/>
              <a:t>действие</a:t>
            </a:r>
            <a:r>
              <a:rPr lang="bg-BG" dirty="0" smtClean="0"/>
              <a:t>.</a:t>
            </a:r>
          </a:p>
          <a:p>
            <a:r>
              <a:rPr lang="en-GB" dirty="0" err="1" smtClean="0"/>
              <a:t>Това</a:t>
            </a:r>
            <a:r>
              <a:rPr lang="en-GB" dirty="0" smtClean="0"/>
              <a:t> </a:t>
            </a:r>
            <a:r>
              <a:rPr lang="en-GB" dirty="0" err="1"/>
              <a:t>прави</a:t>
            </a:r>
            <a:r>
              <a:rPr lang="en-GB" dirty="0"/>
              <a:t> </a:t>
            </a:r>
            <a:r>
              <a:rPr lang="en-GB" dirty="0" err="1"/>
              <a:t>проектът</a:t>
            </a:r>
            <a:r>
              <a:rPr lang="en-GB" dirty="0"/>
              <a:t> </a:t>
            </a:r>
            <a:r>
              <a:rPr lang="en-GB" dirty="0" err="1"/>
              <a:t>не</a:t>
            </a:r>
            <a:r>
              <a:rPr lang="en-GB" dirty="0"/>
              <a:t> </a:t>
            </a:r>
            <a:r>
              <a:rPr lang="en-GB" dirty="0" err="1"/>
              <a:t>просто</a:t>
            </a:r>
            <a:r>
              <a:rPr lang="en-GB" dirty="0"/>
              <a:t> </a:t>
            </a:r>
            <a:r>
              <a:rPr lang="en-GB" dirty="0" err="1"/>
              <a:t>обикновен</a:t>
            </a:r>
            <a:r>
              <a:rPr lang="en-GB" dirty="0"/>
              <a:t> </a:t>
            </a:r>
            <a:r>
              <a:rPr lang="en-GB" dirty="0" err="1"/>
              <a:t>изследователски</a:t>
            </a:r>
            <a:r>
              <a:rPr lang="en-GB" dirty="0"/>
              <a:t> </a:t>
            </a:r>
            <a:r>
              <a:rPr lang="en-GB" dirty="0" err="1"/>
              <a:t>проект</a:t>
            </a:r>
            <a:r>
              <a:rPr lang="en-GB" dirty="0"/>
              <a:t>, </a:t>
            </a:r>
            <a:r>
              <a:rPr lang="en-GB" dirty="0" err="1"/>
              <a:t>а</a:t>
            </a:r>
            <a:r>
              <a:rPr lang="en-GB" dirty="0"/>
              <a:t> </a:t>
            </a:r>
            <a:r>
              <a:rPr lang="en-GB" dirty="0" err="1"/>
              <a:t>начин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предизвикване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промяна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учене</a:t>
            </a:r>
            <a:r>
              <a:rPr lang="en-GB" dirty="0"/>
              <a:t> </a:t>
            </a:r>
            <a:r>
              <a:rPr lang="en-GB" dirty="0" err="1"/>
              <a:t>заедно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3" name="Picture 2" descr="http://agilepainrelief.com/wp-content/uploads/2012/03/goal-socce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896" y="5084120"/>
            <a:ext cx="1636503" cy="146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6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67" y="1134533"/>
            <a:ext cx="934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ПРОЕКТЪТ</a:t>
            </a:r>
          </a:p>
          <a:p>
            <a:endParaRPr lang="ru-RU" b="1" dirty="0"/>
          </a:p>
          <a:p>
            <a:r>
              <a:rPr lang="ru-RU" b="1" dirty="0" err="1" smtClean="0"/>
              <a:t>Основна</a:t>
            </a:r>
            <a:r>
              <a:rPr lang="ru-RU" b="1" dirty="0" smtClean="0"/>
              <a:t> цел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Основна</a:t>
            </a:r>
            <a:r>
              <a:rPr lang="ru-RU" dirty="0"/>
              <a:t> цел на проекта е </a:t>
            </a:r>
            <a:r>
              <a:rPr lang="ru-RU" dirty="0" err="1"/>
              <a:t>участието</a:t>
            </a:r>
            <a:r>
              <a:rPr lang="ru-RU" dirty="0"/>
              <a:t> на </a:t>
            </a:r>
            <a:r>
              <a:rPr lang="ru-RU" dirty="0" err="1"/>
              <a:t>ромските</a:t>
            </a:r>
            <a:r>
              <a:rPr lang="ru-RU" dirty="0"/>
              <a:t> </a:t>
            </a:r>
            <a:r>
              <a:rPr lang="ru-RU" dirty="0" err="1"/>
              <a:t>млади</a:t>
            </a:r>
            <a:r>
              <a:rPr lang="ru-RU" dirty="0"/>
              <a:t> хора в Европа в </a:t>
            </a:r>
            <a:r>
              <a:rPr lang="ru-RU" dirty="0" err="1"/>
              <a:t>създаването</a:t>
            </a:r>
            <a:r>
              <a:rPr lang="ru-RU" dirty="0"/>
              <a:t> на политики,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засягат</a:t>
            </a:r>
            <a:r>
              <a:rPr lang="ru-RU" dirty="0"/>
              <a:t> </a:t>
            </a:r>
            <a:r>
              <a:rPr lang="ru-RU" dirty="0" err="1"/>
              <a:t>техния</a:t>
            </a:r>
            <a:r>
              <a:rPr lang="ru-RU" dirty="0"/>
              <a:t> </a:t>
            </a:r>
            <a:r>
              <a:rPr lang="ru-RU" dirty="0" err="1"/>
              <a:t>собствен</a:t>
            </a:r>
            <a:r>
              <a:rPr lang="ru-RU" dirty="0"/>
              <a:t> живот. 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Проектът</a:t>
            </a:r>
            <a:r>
              <a:rPr lang="ru-RU" dirty="0"/>
              <a:t> PEER </a:t>
            </a:r>
            <a:r>
              <a:rPr lang="ru-RU" dirty="0" err="1" smtClean="0"/>
              <a:t>даде</a:t>
            </a:r>
            <a:r>
              <a:rPr lang="ru-RU" dirty="0" smtClean="0"/>
              <a:t> </a:t>
            </a:r>
            <a:r>
              <a:rPr lang="ru-RU" dirty="0" err="1"/>
              <a:t>възможност</a:t>
            </a:r>
            <a:r>
              <a:rPr lang="ru-RU" dirty="0"/>
              <a:t> на </a:t>
            </a:r>
            <a:r>
              <a:rPr lang="ru-RU" dirty="0" err="1"/>
              <a:t>ромски</a:t>
            </a:r>
            <a:r>
              <a:rPr lang="ru-RU" dirty="0"/>
              <a:t> </a:t>
            </a:r>
            <a:r>
              <a:rPr lang="ru-RU" dirty="0" err="1"/>
              <a:t>млади</a:t>
            </a:r>
            <a:r>
              <a:rPr lang="ru-RU" dirty="0"/>
              <a:t> хора (12-18) от 9 </a:t>
            </a:r>
            <a:r>
              <a:rPr lang="ru-RU" dirty="0" err="1"/>
              <a:t>страни-членки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</a:t>
            </a:r>
            <a:r>
              <a:rPr lang="ru-RU" dirty="0" err="1"/>
              <a:t>съюз</a:t>
            </a:r>
            <a:r>
              <a:rPr lang="ru-RU" dirty="0"/>
              <a:t> да </a:t>
            </a:r>
            <a:r>
              <a:rPr lang="ru-RU" dirty="0" err="1"/>
              <a:t>участват</a:t>
            </a:r>
            <a:r>
              <a:rPr lang="ru-RU" dirty="0"/>
              <a:t> активно в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изследване</a:t>
            </a:r>
            <a:r>
              <a:rPr lang="ru-RU" dirty="0"/>
              <a:t> чрез действие (</a:t>
            </a:r>
            <a:r>
              <a:rPr lang="ru-RU" dirty="0" err="1"/>
              <a:t>action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). </a:t>
            </a:r>
            <a:r>
              <a:rPr lang="ru-RU" dirty="0" err="1"/>
              <a:t>Целта</a:t>
            </a:r>
            <a:r>
              <a:rPr lang="ru-RU" dirty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 </a:t>
            </a:r>
            <a:r>
              <a:rPr lang="ru-RU" dirty="0"/>
              <a:t>да се изучат и </a:t>
            </a:r>
            <a:r>
              <a:rPr lang="ru-RU" dirty="0" err="1"/>
              <a:t>развият</a:t>
            </a:r>
            <a:r>
              <a:rPr lang="ru-RU" dirty="0"/>
              <a:t> начините, по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хора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участват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взимането</a:t>
            </a:r>
            <a:r>
              <a:rPr lang="ru-RU" dirty="0"/>
              <a:t> на решения и </a:t>
            </a:r>
            <a:r>
              <a:rPr lang="ru-RU" dirty="0" err="1"/>
              <a:t>изпълнението</a:t>
            </a:r>
            <a:r>
              <a:rPr lang="ru-RU" dirty="0"/>
              <a:t> на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засягат</a:t>
            </a:r>
            <a:r>
              <a:rPr lang="ru-RU" dirty="0"/>
              <a:t> </a:t>
            </a:r>
            <a:r>
              <a:rPr lang="ru-RU" dirty="0" err="1"/>
              <a:t>техния</a:t>
            </a:r>
            <a:r>
              <a:rPr lang="ru-RU" dirty="0"/>
              <a:t> живот. </a:t>
            </a:r>
            <a:r>
              <a:rPr lang="ru-RU" dirty="0" err="1"/>
              <a:t>Това</a:t>
            </a:r>
            <a:r>
              <a:rPr lang="ru-RU" dirty="0"/>
              <a:t> се </a:t>
            </a:r>
            <a:r>
              <a:rPr lang="ru-RU" dirty="0" err="1" smtClean="0"/>
              <a:t>постигна</a:t>
            </a:r>
            <a:r>
              <a:rPr lang="ru-RU" dirty="0" smtClean="0"/>
              <a:t> </a:t>
            </a:r>
            <a:r>
              <a:rPr lang="ru-RU" dirty="0"/>
              <a:t>чрез </a:t>
            </a:r>
            <a:r>
              <a:rPr lang="ru-RU" dirty="0" err="1"/>
              <a:t>създаване</a:t>
            </a:r>
            <a:r>
              <a:rPr lang="ru-RU" dirty="0"/>
              <a:t> на обучения за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капацитета</a:t>
            </a:r>
            <a:r>
              <a:rPr lang="ru-RU" dirty="0"/>
              <a:t> на </a:t>
            </a:r>
            <a:r>
              <a:rPr lang="ru-RU" dirty="0" err="1"/>
              <a:t>маргинализирани</a:t>
            </a:r>
            <a:r>
              <a:rPr lang="ru-RU" dirty="0"/>
              <a:t> общности, </a:t>
            </a:r>
            <a:r>
              <a:rPr lang="ru-RU" dirty="0" err="1"/>
              <a:t>въвличане</a:t>
            </a:r>
            <a:r>
              <a:rPr lang="ru-RU" dirty="0"/>
              <a:t> на </a:t>
            </a:r>
            <a:r>
              <a:rPr lang="ru-RU" dirty="0" err="1"/>
              <a:t>ромските</a:t>
            </a:r>
            <a:r>
              <a:rPr lang="ru-RU" dirty="0"/>
              <a:t> </a:t>
            </a:r>
            <a:r>
              <a:rPr lang="ru-RU" dirty="0" err="1"/>
              <a:t>млади</a:t>
            </a:r>
            <a:r>
              <a:rPr lang="ru-RU" dirty="0"/>
              <a:t> хора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съ-изследователи</a:t>
            </a:r>
            <a:r>
              <a:rPr lang="ru-RU" dirty="0"/>
              <a:t> чрез </a:t>
            </a:r>
            <a:r>
              <a:rPr lang="ru-RU" dirty="0" err="1"/>
              <a:t>процес</a:t>
            </a:r>
            <a:r>
              <a:rPr lang="ru-RU" dirty="0"/>
              <a:t> на критична рефлексия и взаимно </a:t>
            </a:r>
            <a:r>
              <a:rPr lang="ru-RU" dirty="0" err="1"/>
              <a:t>учене</a:t>
            </a:r>
            <a:r>
              <a:rPr lang="ru-RU" dirty="0"/>
              <a:t>, и развитие на </a:t>
            </a:r>
            <a:r>
              <a:rPr lang="ru-RU" dirty="0" err="1"/>
              <a:t>последващи</a:t>
            </a:r>
            <a:r>
              <a:rPr lang="ru-RU" dirty="0"/>
              <a:t> интервенции и </a:t>
            </a:r>
            <a:r>
              <a:rPr lang="ru-RU" dirty="0" err="1"/>
              <a:t>инструменти</a:t>
            </a:r>
            <a:r>
              <a:rPr lang="ru-RU" dirty="0"/>
              <a:t> за </a:t>
            </a:r>
            <a:r>
              <a:rPr lang="ru-RU" dirty="0" err="1"/>
              <a:t>изследване</a:t>
            </a:r>
            <a:r>
              <a:rPr lang="ru-RU" dirty="0"/>
              <a:t> чрез действие, </a:t>
            </a:r>
            <a:r>
              <a:rPr lang="ru-RU" dirty="0" err="1"/>
              <a:t>които</a:t>
            </a:r>
            <a:r>
              <a:rPr lang="ru-RU" dirty="0"/>
              <a:t> да </a:t>
            </a:r>
            <a:r>
              <a:rPr lang="ru-RU" dirty="0" err="1"/>
              <a:t>доведат</a:t>
            </a:r>
            <a:r>
              <a:rPr lang="ru-RU" dirty="0"/>
              <a:t> до позитивна </a:t>
            </a:r>
            <a:r>
              <a:rPr lang="ru-RU" dirty="0" err="1"/>
              <a:t>промяна</a:t>
            </a:r>
            <a:r>
              <a:rPr lang="ru-RU" dirty="0"/>
              <a:t> на </a:t>
            </a:r>
            <a:r>
              <a:rPr lang="ru-RU" dirty="0" err="1"/>
              <a:t>местно</a:t>
            </a:r>
            <a:r>
              <a:rPr lang="ru-RU" dirty="0"/>
              <a:t>, </a:t>
            </a:r>
            <a:r>
              <a:rPr lang="ru-RU" dirty="0" err="1"/>
              <a:t>регионално</a:t>
            </a:r>
            <a:r>
              <a:rPr lang="ru-RU" dirty="0"/>
              <a:t> и </a:t>
            </a:r>
            <a:r>
              <a:rPr lang="ru-RU" dirty="0" err="1"/>
              <a:t>национално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45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534" y="457201"/>
            <a:ext cx="9110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sz="2000" b="1" dirty="0" smtClean="0"/>
              <a:t>МЕТОДОЛОГИЯТА “ИЗСЛЕДВАНЕ В ХОДА НА ДЕЙСТВИЕТО”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bg-BG" dirty="0" smtClean="0"/>
              <a:t>Стреми </a:t>
            </a:r>
            <a:r>
              <a:rPr lang="bg-BG" dirty="0"/>
              <a:t>да разбере и опише процесите в социалните системи като внесе промяна в тях</a:t>
            </a:r>
          </a:p>
          <a:p>
            <a:pPr marL="285750" indent="-285750">
              <a:buFontTx/>
              <a:buChar char="-"/>
            </a:pPr>
            <a:r>
              <a:rPr lang="bg-BG" dirty="0"/>
              <a:t>Промяна чрез сътрудничество с изследваната общност</a:t>
            </a:r>
          </a:p>
          <a:p>
            <a:pPr marL="285750" indent="-285750">
              <a:buFontTx/>
              <a:buChar char="-"/>
            </a:pPr>
            <a:r>
              <a:rPr lang="bg-BG" dirty="0"/>
              <a:t>Сътрудничество и </a:t>
            </a:r>
            <a:r>
              <a:rPr lang="bg-BG" dirty="0" err="1"/>
              <a:t>съ</a:t>
            </a:r>
            <a:r>
              <a:rPr lang="bg-BG" dirty="0"/>
              <a:t>-авторство </a:t>
            </a:r>
            <a:r>
              <a:rPr lang="en-US" dirty="0"/>
              <a:t>vs </a:t>
            </a:r>
            <a:r>
              <a:rPr lang="bg-BG" dirty="0"/>
              <a:t>експертност</a:t>
            </a:r>
          </a:p>
          <a:p>
            <a:pPr marL="285750" indent="-285750">
              <a:buFontTx/>
              <a:buChar char="-"/>
            </a:pPr>
            <a:r>
              <a:rPr lang="bg-BG" dirty="0"/>
              <a:t>Заинтересованост </a:t>
            </a:r>
            <a:r>
              <a:rPr lang="en-US" dirty="0"/>
              <a:t>vs </a:t>
            </a:r>
            <a:r>
              <a:rPr lang="bg-BG" dirty="0"/>
              <a:t>незаинтересованост (неутралност) на изследователя</a:t>
            </a:r>
          </a:p>
          <a:p>
            <a:pPr marL="285750" indent="-285750">
              <a:buFontTx/>
              <a:buChar char="-"/>
            </a:pPr>
            <a:r>
              <a:rPr lang="bg-BG" dirty="0"/>
              <a:t>Цикличност </a:t>
            </a:r>
            <a:r>
              <a:rPr lang="en-US" dirty="0"/>
              <a:t>vs </a:t>
            </a:r>
            <a:r>
              <a:rPr lang="bg-BG" dirty="0"/>
              <a:t>линейност</a:t>
            </a:r>
          </a:p>
          <a:p>
            <a:pPr marL="285750" indent="-285750">
              <a:buFontTx/>
              <a:buChar char="-"/>
            </a:pPr>
            <a:r>
              <a:rPr lang="bg-BG" dirty="0"/>
              <a:t>Процес на </a:t>
            </a:r>
            <a:r>
              <a:rPr lang="bg-BG" dirty="0" smtClean="0"/>
              <a:t>непрекъсната </a:t>
            </a:r>
            <a:r>
              <a:rPr lang="bg-BG" dirty="0"/>
              <a:t>обратна връзка към системата</a:t>
            </a:r>
          </a:p>
          <a:p>
            <a:pPr marL="285750" indent="-285750">
              <a:buFontTx/>
              <a:buChar char="-"/>
            </a:pPr>
            <a:r>
              <a:rPr lang="bg-BG" dirty="0"/>
              <a:t>Знание базирано на промяната</a:t>
            </a:r>
          </a:p>
          <a:p>
            <a:pPr marL="285750" indent="-285750">
              <a:buFontTx/>
              <a:buChar char="-"/>
            </a:pPr>
            <a:r>
              <a:rPr lang="bg-BG" dirty="0"/>
              <a:t>Интервенции, целящи промяна, базирани на новото знание</a:t>
            </a:r>
          </a:p>
          <a:p>
            <a:pPr marL="285750" indent="-285750">
              <a:buFontTx/>
              <a:buChar char="-"/>
            </a:pPr>
            <a:r>
              <a:rPr lang="bg-BG" dirty="0"/>
              <a:t>Акцент върху ресурсите, а не върху дефицитите</a:t>
            </a:r>
          </a:p>
          <a:p>
            <a:pPr marL="285750" indent="-285750">
              <a:buFontTx/>
              <a:buChar char="-"/>
            </a:pPr>
            <a:r>
              <a:rPr lang="bg-BG" dirty="0"/>
              <a:t>Изследователската методология се създава в сътрудничество с изследваната общност, тя е </a:t>
            </a:r>
            <a:r>
              <a:rPr lang="bg-BG" dirty="0" smtClean="0"/>
              <a:t>информира</a:t>
            </a:r>
            <a:r>
              <a:rPr lang="bg-BG" dirty="0"/>
              <a:t>н</a:t>
            </a:r>
            <a:r>
              <a:rPr lang="bg-BG" dirty="0" smtClean="0"/>
              <a:t>а </a:t>
            </a:r>
            <a:r>
              <a:rPr lang="bg-BG" dirty="0"/>
              <a:t>от преживяванията на общността и вплетена в естествените процеси в общността</a:t>
            </a:r>
          </a:p>
          <a:p>
            <a:pPr marL="285750" indent="-285750">
              <a:buFontTx/>
              <a:buChar char="-"/>
            </a:pPr>
            <a:r>
              <a:rPr lang="bg-BG" dirty="0"/>
              <a:t>Цели да предизвика рефлексия върху процесите в общността</a:t>
            </a:r>
          </a:p>
          <a:p>
            <a:pPr marL="285750" indent="-285750">
              <a:buFontTx/>
              <a:buChar char="-"/>
            </a:pPr>
            <a:r>
              <a:rPr lang="bg-BG" dirty="0"/>
              <a:t>Изследват се бариерите пред участието на ромските млади хора в създаването на политики за самите тях, начините за преодоляване на маргинализацията и факторите, които осигуряват участието като основен елемент на живота в общество и демокрация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9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2390" r="5498" b="30714"/>
          <a:stretch>
            <a:fillRect/>
          </a:stretch>
        </p:blipFill>
        <p:spPr>
          <a:xfrm>
            <a:off x="1466321" y="1331913"/>
            <a:ext cx="9387945" cy="5255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134" y="626533"/>
            <a:ext cx="909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Action Research </a:t>
            </a:r>
            <a:r>
              <a:rPr lang="mr-IN" sz="2000" b="1" dirty="0" smtClean="0">
                <a:solidFill>
                  <a:srgbClr val="FF0000"/>
                </a:solidFill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g-BG" sz="2000" b="1" dirty="0" smtClean="0">
                <a:solidFill>
                  <a:srgbClr val="FF0000"/>
                </a:solidFill>
              </a:rPr>
              <a:t>РЕФЛЕКСИЯ, УЧЕНЕ И ДЕЙСТВИЕ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796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58</TotalTime>
  <Words>926</Words>
  <Application>Microsoft Macintosh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Mangal</vt:lpstr>
      <vt:lpstr>ＭＳ Ｐゴシック</vt:lpstr>
      <vt:lpstr>Tempus Sans ITC</vt:lpstr>
      <vt:lpstr>Times New Roman</vt:lpstr>
      <vt:lpstr>Tw Cen MT</vt:lpstr>
      <vt:lpstr>Arial</vt:lpstr>
      <vt:lpstr>Calibri</vt:lpstr>
      <vt:lpstr>Century Gothic</vt:lpstr>
      <vt:lpstr>Droplet</vt:lpstr>
      <vt:lpstr>PEER – Участие преживяване и овластяване на ромски младежи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– Участие преживяване и овластяване на ромски младежи</dc:title>
  <dc:creator>Microsoft Office User</dc:creator>
  <cp:lastModifiedBy>Microsoft Office User</cp:lastModifiedBy>
  <cp:revision>17</cp:revision>
  <dcterms:created xsi:type="dcterms:W3CDTF">2016-11-29T03:49:21Z</dcterms:created>
  <dcterms:modified xsi:type="dcterms:W3CDTF">2016-11-29T04:47:25Z</dcterms:modified>
</cp:coreProperties>
</file>